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6" r:id="rId23"/>
    <p:sldId id="278" r:id="rId2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1410BF-7D90-4FC3-A65E-15816060C926}" type="datetimeFigureOut">
              <a:rPr lang="fr-FR" smtClean="0"/>
              <a:pPr/>
              <a:t>26/01/2009</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1E70A7-9E17-47E6-A8E0-F864C01D74DC}"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
        <p:nvSpPr>
          <p:cNvPr id="4" name="Espace réservé du numéro de diapositive 3"/>
          <p:cNvSpPr>
            <a:spLocks noGrp="1"/>
          </p:cNvSpPr>
          <p:nvPr>
            <p:ph type="sldNum" sz="quarter" idx="10"/>
          </p:nvPr>
        </p:nvSpPr>
        <p:spPr/>
        <p:txBody>
          <a:bodyPr/>
          <a:lstStyle/>
          <a:p>
            <a:fld id="{C81E70A7-9E17-47E6-A8E0-F864C01D74DC}" type="slidenum">
              <a:rPr lang="fr-FR" smtClean="0"/>
              <a:pPr/>
              <a:t>9</a:t>
            </a:fld>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28" name="Espace réservé de la date 27"/>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17" name="Espace réservé du pied de page 16"/>
          <p:cNvSpPr>
            <a:spLocks noGrp="1"/>
          </p:cNvSpPr>
          <p:nvPr>
            <p:ph type="ftr" sz="quarter" idx="11"/>
          </p:nvPr>
        </p:nvSpPr>
        <p:spPr/>
        <p:txBody>
          <a:bodyPr/>
          <a:lstStyle>
            <a:extLst/>
          </a:lstStyle>
          <a:p>
            <a:endParaRPr lang="fr-FR"/>
          </a:p>
        </p:txBody>
      </p:sp>
      <p:sp>
        <p:nvSpPr>
          <p:cNvPr id="29" name="Espace réservé du numéro de diapositive 28"/>
          <p:cNvSpPr>
            <a:spLocks noGrp="1"/>
          </p:cNvSpPr>
          <p:nvPr>
            <p:ph type="sldNum" sz="quarter" idx="12"/>
          </p:nvPr>
        </p:nvSpPr>
        <p:spPr/>
        <p:txBody>
          <a:bodyPr/>
          <a:lstStyle>
            <a:extLst/>
          </a:lstStyle>
          <a:p>
            <a:fld id="{73DE5753-9DFD-452B-8C0C-48C266E94778}" type="slidenum">
              <a:rPr lang="fr-FR" smtClean="0"/>
              <a:pPr/>
              <a:t>‹N°›</a:t>
            </a:fld>
            <a:endParaRPr lang="fr-F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r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fr-FR" smtClean="0"/>
              <a:t>Cliquez pour modifier le style du titre</a:t>
            </a:r>
            <a:endParaRPr kumimoji="0" lang="en-US"/>
          </a:p>
        </p:txBody>
      </p:sp>
      <p:sp>
        <p:nvSpPr>
          <p:cNvPr id="9" name="Sous-titr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9"/>
            <a:ext cx="1981200" cy="5851525"/>
          </a:xfrm>
        </p:spPr>
        <p:txBody>
          <a:bodyPr vert="eaVert" anchor="ct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609600" y="274639"/>
            <a:ext cx="58674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14" name="Forme libre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orme libre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orme libre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orme libre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orme libre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orme libre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orme libre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orme libre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orme libre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orme libre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orme libre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orme libre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orme libre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orme libre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orme libre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Espace réservé du texte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5" name="Espace réservé du pied de page 4"/>
          <p:cNvSpPr>
            <a:spLocks noGrp="1"/>
          </p:cNvSpPr>
          <p:nvPr>
            <p:ph type="ftr" sz="quarter" idx="11"/>
          </p:nvPr>
        </p:nvSpPr>
        <p:spPr/>
        <p:txBody>
          <a:bodyPr/>
          <a:lstStyle>
            <a:extLst/>
          </a:lstStyle>
          <a:p>
            <a:endParaRPr lang="fr-FR"/>
          </a:p>
        </p:txBody>
      </p:sp>
      <p:sp>
        <p:nvSpPr>
          <p:cNvPr id="6" name="Espace réservé du numéro de diapositive 5"/>
          <p:cNvSpPr>
            <a:spLocks noGrp="1"/>
          </p:cNvSpPr>
          <p:nvPr>
            <p:ph type="sldNum" sz="quarter" idx="12"/>
          </p:nvPr>
        </p:nvSpPr>
        <p:spPr/>
        <p:txBody>
          <a:bodyPr/>
          <a:lstStyle>
            <a:extLst/>
          </a:lstStyle>
          <a:p>
            <a:fld id="{73DE5753-9DFD-452B-8C0C-48C266E94778}" type="slidenum">
              <a:rPr lang="fr-FR" smtClean="0"/>
              <a:pPr/>
              <a:t>‹N°›</a:t>
            </a:fld>
            <a:endParaRPr lang="fr-FR"/>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fr-FR" smtClean="0"/>
              <a:t>Cliquez pour modifier le style du titre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512064"/>
            <a:ext cx="8229600" cy="9144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re 1"/>
          <p:cNvSpPr>
            <a:spLocks noGrp="1"/>
          </p:cNvSpPr>
          <p:nvPr>
            <p:ph type="title"/>
          </p:nvPr>
        </p:nvSpPr>
        <p:spPr>
          <a:xfrm>
            <a:off x="504824" y="512064"/>
            <a:ext cx="7772400" cy="914400"/>
          </a:xfrm>
        </p:spPr>
        <p:txBody>
          <a:bodyPr anchor="t"/>
          <a:lstStyle>
            <a:lvl1pPr>
              <a:defRPr sz="4000"/>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8" name="Espace réservé du pied de page 7"/>
          <p:cNvSpPr>
            <a:spLocks noGrp="1"/>
          </p:cNvSpPr>
          <p:nvPr>
            <p:ph type="ftr" sz="quarter" idx="11"/>
          </p:nvPr>
        </p:nvSpPr>
        <p:spPr/>
        <p:txBody>
          <a:bodyPr/>
          <a:lstStyle>
            <a:extLst/>
          </a:lstStyle>
          <a:p>
            <a:endParaRPr lang="fr-FR"/>
          </a:p>
        </p:txBody>
      </p:sp>
      <p:sp>
        <p:nvSpPr>
          <p:cNvPr id="9" name="Espace réservé du numéro de diapositive 8"/>
          <p:cNvSpPr>
            <a:spLocks noGrp="1"/>
          </p:cNvSpPr>
          <p:nvPr>
            <p:ph type="sldNum" sz="quarter" idx="12"/>
          </p:nvPr>
        </p:nvSpPr>
        <p:spPr/>
        <p:txBody>
          <a:bodyPr/>
          <a:lstStyle>
            <a:extLst/>
          </a:lstStyle>
          <a:p>
            <a:fld id="{73DE5753-9DFD-452B-8C0C-48C266E94778}" type="slidenum">
              <a:rPr lang="fr-FR" smtClean="0"/>
              <a:pPr/>
              <a:t>‹N°›</a:t>
            </a:fld>
            <a:endParaRPr lang="fr-FR"/>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914400" y="512064"/>
            <a:ext cx="7772400" cy="914400"/>
          </a:xfrm>
        </p:spPr>
        <p:txBody>
          <a:bodyPr/>
          <a:lstStyle>
            <a:lvl1pPr>
              <a:defRPr sz="4000" cap="none" baseline="0"/>
            </a:lvl1pPr>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4" name="Espace réservé du pied de page 3"/>
          <p:cNvSpPr>
            <a:spLocks noGrp="1"/>
          </p:cNvSpPr>
          <p:nvPr>
            <p:ph type="ftr" sz="quarter" idx="11"/>
          </p:nvPr>
        </p:nvSpPr>
        <p:spPr/>
        <p:txBody>
          <a:bodyPr/>
          <a:lstStyle>
            <a:extLst/>
          </a:lstStyle>
          <a:p>
            <a:endParaRPr lang="fr-FR"/>
          </a:p>
        </p:txBody>
      </p:sp>
      <p:sp>
        <p:nvSpPr>
          <p:cNvPr id="5" name="Espace réservé du numéro de diapositive 4"/>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3" name="Espace réservé du pied de page 2"/>
          <p:cNvSpPr>
            <a:spLocks noGrp="1"/>
          </p:cNvSpPr>
          <p:nvPr>
            <p:ph type="ftr" sz="quarter" idx="11"/>
          </p:nvPr>
        </p:nvSpPr>
        <p:spPr/>
        <p:txBody>
          <a:bodyPr/>
          <a:lstStyle>
            <a:extLst/>
          </a:lstStyle>
          <a:p>
            <a:endParaRPr lang="fr-FR"/>
          </a:p>
        </p:txBody>
      </p:sp>
      <p:sp>
        <p:nvSpPr>
          <p:cNvPr id="4" name="Espace réservé du numéro de diapositive 3"/>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85800" y="273050"/>
            <a:ext cx="8229600" cy="1162050"/>
          </a:xfrm>
        </p:spPr>
        <p:txBody>
          <a:bodyPr anchor="ctr"/>
          <a:lstStyle>
            <a:lvl1pPr algn="l">
              <a:buNone/>
              <a:defRPr sz="3600" b="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fld id="{C77B59C4-5BB0-49EF-845D-6465805C1A08}" type="datetimeFigureOut">
              <a:rPr lang="fr-FR" smtClean="0"/>
              <a:pPr/>
              <a:t>26/01/2009</a:t>
            </a:fld>
            <a:endParaRPr lang="fr-FR"/>
          </a:p>
        </p:txBody>
      </p:sp>
      <p:sp>
        <p:nvSpPr>
          <p:cNvPr id="6" name="Espace réservé du pied de page 5"/>
          <p:cNvSpPr>
            <a:spLocks noGrp="1"/>
          </p:cNvSpPr>
          <p:nvPr>
            <p:ph type="ftr" sz="quarter" idx="11"/>
          </p:nvPr>
        </p:nvSpPr>
        <p:spPr/>
        <p:txBody>
          <a:bodyPr/>
          <a:lstStyle>
            <a:extLst/>
          </a:lstStyle>
          <a:p>
            <a:endParaRPr lang="fr-FR"/>
          </a:p>
        </p:txBody>
      </p:sp>
      <p:sp>
        <p:nvSpPr>
          <p:cNvPr id="7" name="Espace réservé du numéro de diapositive 6"/>
          <p:cNvSpPr>
            <a:spLocks noGrp="1"/>
          </p:cNvSpPr>
          <p:nvPr>
            <p:ph type="sldNum" sz="quarter" idx="12"/>
          </p:nvPr>
        </p:nvSpPr>
        <p:spPr/>
        <p:txBody>
          <a:bodyPr/>
          <a:lstStyle>
            <a:extLst/>
          </a:lstStyle>
          <a:p>
            <a:fld id="{73DE5753-9DFD-452B-8C0C-48C266E94778}"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Connecteur droit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e 9"/>
          <p:cNvGrpSpPr/>
          <p:nvPr/>
        </p:nvGrpSpPr>
        <p:grpSpPr>
          <a:xfrm rot="5400000">
            <a:off x="8514581" y="1219200"/>
            <a:ext cx="132763" cy="128466"/>
            <a:chOff x="6668087" y="1297746"/>
            <a:chExt cx="161840" cy="156602"/>
          </a:xfrm>
        </p:grpSpPr>
        <p:cxnSp>
          <p:nvCxnSpPr>
            <p:cNvPr id="15" name="Connecteur droit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Connecteur droit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Connecteur droit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r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fr-FR" smtClean="0"/>
              <a:t>Cliquez pour modifier le style du titre</a:t>
            </a:r>
            <a:endParaRPr kumimoji="0" lang="en-US"/>
          </a:p>
        </p:txBody>
      </p:sp>
      <p:sp>
        <p:nvSpPr>
          <p:cNvPr id="3" name="Espace réservé pour une image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fr-FR" smtClean="0"/>
              <a:t>Cliquez sur l'icône pour ajouter une image</a:t>
            </a:r>
            <a:endParaRPr kumimoji="0" lang="en-US"/>
          </a:p>
        </p:txBody>
      </p:sp>
      <p:sp>
        <p:nvSpPr>
          <p:cNvPr id="4" name="Espace réservé du texte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fr-FR" smtClean="0"/>
              <a:t>Cliquez pour modifier les styles du texte du masque</a:t>
            </a:r>
          </a:p>
        </p:txBody>
      </p:sp>
      <p:grpSp>
        <p:nvGrpSpPr>
          <p:cNvPr id="14" name="Groupe 13"/>
          <p:cNvGrpSpPr/>
          <p:nvPr/>
        </p:nvGrpSpPr>
        <p:grpSpPr>
          <a:xfrm rot="5400000">
            <a:off x="8666981" y="1371600"/>
            <a:ext cx="132763" cy="128466"/>
            <a:chOff x="6668087" y="1297746"/>
            <a:chExt cx="161840" cy="156602"/>
          </a:xfrm>
        </p:grpSpPr>
        <p:cxnSp>
          <p:nvCxnSpPr>
            <p:cNvPr id="11" name="Connecteur droit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Connecteur droit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e 17"/>
          <p:cNvGrpSpPr/>
          <p:nvPr/>
        </p:nvGrpSpPr>
        <p:grpSpPr>
          <a:xfrm rot="5400000">
            <a:off x="8320088" y="1474763"/>
            <a:ext cx="132763" cy="128466"/>
            <a:chOff x="6668087" y="1297746"/>
            <a:chExt cx="161840" cy="156602"/>
          </a:xfrm>
        </p:grpSpPr>
        <p:cxnSp>
          <p:nvCxnSpPr>
            <p:cNvPr id="19" name="Connecteur droit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Connecteur droit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Connecteur droit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Espace réservé de la date 4"/>
          <p:cNvSpPr>
            <a:spLocks noGrp="1"/>
          </p:cNvSpPr>
          <p:nvPr>
            <p:ph type="dt" sz="half" idx="10"/>
          </p:nvPr>
        </p:nvSpPr>
        <p:spPr>
          <a:xfrm>
            <a:off x="6477000" y="55499"/>
            <a:ext cx="2133600" cy="365125"/>
          </a:xfrm>
        </p:spPr>
        <p:txBody>
          <a:bodyPr/>
          <a:lstStyle>
            <a:extLst/>
          </a:lstStyle>
          <a:p>
            <a:fld id="{C77B59C4-5BB0-49EF-845D-6465805C1A08}" type="datetimeFigureOut">
              <a:rPr lang="fr-FR" smtClean="0"/>
              <a:pPr/>
              <a:t>26/01/2009</a:t>
            </a:fld>
            <a:endParaRPr lang="fr-FR"/>
          </a:p>
        </p:txBody>
      </p:sp>
      <p:sp>
        <p:nvSpPr>
          <p:cNvPr id="6" name="Espace réservé du pied de page 5"/>
          <p:cNvSpPr>
            <a:spLocks noGrp="1"/>
          </p:cNvSpPr>
          <p:nvPr>
            <p:ph type="ftr" sz="quarter" idx="11"/>
          </p:nvPr>
        </p:nvSpPr>
        <p:spPr>
          <a:xfrm>
            <a:off x="914400" y="55499"/>
            <a:ext cx="5562600" cy="365125"/>
          </a:xfrm>
        </p:spPr>
        <p:txBody>
          <a:bodyPr/>
          <a:lstStyle>
            <a:extLst/>
          </a:lstStyle>
          <a:p>
            <a:endParaRPr lang="fr-FR"/>
          </a:p>
        </p:txBody>
      </p:sp>
      <p:sp>
        <p:nvSpPr>
          <p:cNvPr id="7" name="Espace réservé du numéro de diapositive 6"/>
          <p:cNvSpPr>
            <a:spLocks noGrp="1"/>
          </p:cNvSpPr>
          <p:nvPr>
            <p:ph type="sldNum" sz="quarter" idx="12"/>
          </p:nvPr>
        </p:nvSpPr>
        <p:spPr>
          <a:xfrm>
            <a:off x="8610600" y="55499"/>
            <a:ext cx="457200" cy="365125"/>
          </a:xfrm>
        </p:spPr>
        <p:txBody>
          <a:bodyPr/>
          <a:lstStyle>
            <a:extLst/>
          </a:lstStyle>
          <a:p>
            <a:fld id="{73DE5753-9DFD-452B-8C0C-48C266E94778}"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Espace réservé du titre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fr-FR" smtClean="0"/>
              <a:t>Cliquez pour modifier le style du titre</a:t>
            </a:r>
            <a:endParaRPr kumimoji="0" lang="en-US"/>
          </a:p>
        </p:txBody>
      </p:sp>
      <p:sp>
        <p:nvSpPr>
          <p:cNvPr id="13" name="Espace réservé du texte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14" name="Espace réservé de la date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77B59C4-5BB0-49EF-845D-6465805C1A08}" type="datetimeFigureOut">
              <a:rPr lang="fr-FR" smtClean="0"/>
              <a:pPr/>
              <a:t>26/01/2009</a:t>
            </a:fld>
            <a:endParaRPr lang="fr-FR"/>
          </a:p>
        </p:txBody>
      </p:sp>
      <p:sp>
        <p:nvSpPr>
          <p:cNvPr id="3" name="Espace réservé du pied de page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fr-FR"/>
          </a:p>
        </p:txBody>
      </p:sp>
      <p:sp>
        <p:nvSpPr>
          <p:cNvPr id="23" name="Espace réservé du numéro de diapositive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73DE5753-9DFD-452B-8C0C-48C266E94778}"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14400" y="3096970"/>
            <a:ext cx="7772400" cy="1975104"/>
          </a:xfrm>
        </p:spPr>
        <p:txBody>
          <a:bodyPr/>
          <a:lstStyle/>
          <a:p>
            <a:pPr algn="ctr"/>
            <a:r>
              <a:rPr lang="fr-FR" sz="4400" dirty="0" smtClean="0"/>
              <a:t>LA MALADIE D’AUJESZKY</a:t>
            </a:r>
            <a:endParaRPr lang="fr-FR" sz="4400" dirty="0"/>
          </a:p>
        </p:txBody>
      </p:sp>
      <p:sp>
        <p:nvSpPr>
          <p:cNvPr id="3" name="Sous-titre 2"/>
          <p:cNvSpPr>
            <a:spLocks noGrp="1"/>
          </p:cNvSpPr>
          <p:nvPr>
            <p:ph type="subTitle" idx="1"/>
          </p:nvPr>
        </p:nvSpPr>
        <p:spPr>
          <a:xfrm>
            <a:off x="914400" y="714356"/>
            <a:ext cx="7772400" cy="2380310"/>
          </a:xfrm>
        </p:spPr>
        <p:txBody>
          <a:bodyPr>
            <a:normAutofit/>
          </a:bodyPr>
          <a:lstStyle/>
          <a:p>
            <a:pPr algn="ctr"/>
            <a:r>
              <a:rPr lang="fr-FR" sz="3600" dirty="0" smtClean="0"/>
              <a:t>LA PSEUDO-RAGE</a:t>
            </a:r>
            <a:endParaRPr lang="fr-FR" sz="3600" dirty="0"/>
          </a:p>
        </p:txBody>
      </p:sp>
    </p:spTree>
  </p:cSld>
  <p:clrMapOvr>
    <a:masterClrMapping/>
  </p:clrMapOvr>
  <p:transition>
    <p:cover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1000108"/>
            <a:ext cx="8229600" cy="5572164"/>
          </a:xfrm>
        </p:spPr>
        <p:txBody>
          <a:bodyPr>
            <a:normAutofit fontScale="85000" lnSpcReduction="20000"/>
          </a:bodyPr>
          <a:lstStyle/>
          <a:p>
            <a:pPr algn="just"/>
            <a:r>
              <a:rPr lang="fr-FR" dirty="0" smtClean="0"/>
              <a:t>C)</a:t>
            </a:r>
            <a:r>
              <a:rPr lang="fr-FR" b="1" dirty="0" smtClean="0"/>
              <a:t> Chez les ruminants:</a:t>
            </a:r>
            <a:r>
              <a:rPr lang="fr-FR" dirty="0" smtClean="0"/>
              <a:t> bovins, ovins et caprins.</a:t>
            </a:r>
          </a:p>
          <a:p>
            <a:pPr algn="just">
              <a:buNone/>
            </a:pPr>
            <a:r>
              <a:rPr lang="fr-FR" i="1" u="sng" dirty="0" smtClean="0"/>
              <a:t>Forme prurigineuse</a:t>
            </a:r>
            <a:r>
              <a:rPr lang="fr-FR" dirty="0" smtClean="0"/>
              <a:t>: la plus fréquent.</a:t>
            </a:r>
          </a:p>
          <a:p>
            <a:pPr algn="just">
              <a:buNone/>
            </a:pPr>
            <a:r>
              <a:rPr lang="fr-FR" dirty="0" smtClean="0"/>
              <a:t>Le prurit est localisé soit à la partie postérieure du corps (membres postérieures, région génitale), soit à la partie antérieure (tête, encolure). </a:t>
            </a:r>
          </a:p>
          <a:p>
            <a:pPr algn="just">
              <a:buNone/>
            </a:pPr>
            <a:r>
              <a:rPr lang="fr-FR" dirty="0" smtClean="0"/>
              <a:t>Les animaux se grattent et entrainent une auto- mutilation. Par ailleurs, piétinement, grincement des dents, paralysie du pharynx avec ptyalisme, absence d’agressivité.</a:t>
            </a:r>
          </a:p>
          <a:p>
            <a:pPr algn="just">
              <a:buNone/>
            </a:pPr>
            <a:r>
              <a:rPr lang="fr-FR" dirty="0" smtClean="0"/>
              <a:t>Les paralysies s’installent et la mort survient après une évolution clinique totale de 6 à 24 heures, rarement plus. Guérison exceptionnelle.</a:t>
            </a:r>
          </a:p>
          <a:p>
            <a:pPr algn="just">
              <a:buNone/>
            </a:pPr>
            <a:r>
              <a:rPr lang="fr-FR" i="1" u="sng" dirty="0" smtClean="0"/>
              <a:t>Formes non prurigineuses</a:t>
            </a:r>
            <a:r>
              <a:rPr lang="fr-FR" i="1" dirty="0" smtClean="0"/>
              <a:t>: moins fréquentes.</a:t>
            </a:r>
          </a:p>
          <a:p>
            <a:pPr algn="just">
              <a:buNone/>
            </a:pPr>
            <a:r>
              <a:rPr lang="fr-FR" dirty="0" smtClean="0"/>
              <a:t>On note des phases d’excitation, des beuglements, des paralysies qui conduisent à la mort.</a:t>
            </a:r>
            <a:endParaRPr lang="fr-FR" dirty="0"/>
          </a:p>
        </p:txBody>
      </p:sp>
    </p:spTree>
  </p:cSld>
  <p:clrMapOvr>
    <a:masterClrMapping/>
  </p:clrMapOvr>
  <p:transition>
    <p:cover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92500" lnSpcReduction="10000"/>
          </a:bodyPr>
          <a:lstStyle/>
          <a:p>
            <a:pPr algn="just">
              <a:buNone/>
            </a:pPr>
            <a:r>
              <a:rPr lang="fr-FR" dirty="0" smtClean="0"/>
              <a:t>d) </a:t>
            </a:r>
            <a:r>
              <a:rPr lang="fr-FR" b="1" dirty="0" smtClean="0"/>
              <a:t>Chez le cheval</a:t>
            </a:r>
          </a:p>
          <a:p>
            <a:pPr algn="just">
              <a:buNone/>
            </a:pPr>
            <a:r>
              <a:rPr lang="fr-FR" dirty="0" smtClean="0"/>
              <a:t>La maladie est rarement observée chez le cheval. Evolution d’une encéphalomyélite aigue, sans prurit, avec modification du comportement, excitation.</a:t>
            </a:r>
          </a:p>
          <a:p>
            <a:pPr algn="just">
              <a:buNone/>
            </a:pPr>
            <a:r>
              <a:rPr lang="fr-FR" b="1" i="1" u="sng" dirty="0" smtClean="0"/>
              <a:t>En résumé</a:t>
            </a:r>
            <a:r>
              <a:rPr lang="fr-FR" dirty="0" smtClean="0"/>
              <a:t>: Pour ces différentes espèces, il faut retenir: la brièveté de l’incubation, la rapidité de l’évolution inéluctable vers la mort (au maximum 2 jours), la fréquence du prurit (mais qui peut faire défaut) au sein d’un tableau d’encéphalomyélite.     </a:t>
            </a:r>
            <a:endParaRPr lang="fr-FR" b="1" i="1" u="sng" dirty="0"/>
          </a:p>
        </p:txBody>
      </p:sp>
    </p:spTree>
  </p:cSld>
  <p:clrMapOvr>
    <a:masterClrMapping/>
  </p:clrMapOvr>
  <p:transition>
    <p:cover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LESIONS</a:t>
            </a:r>
            <a:endParaRPr lang="fr-FR" dirty="0"/>
          </a:p>
        </p:txBody>
      </p:sp>
      <p:sp>
        <p:nvSpPr>
          <p:cNvPr id="3" name="Espace réservé du contenu 2"/>
          <p:cNvSpPr>
            <a:spLocks noGrp="1"/>
          </p:cNvSpPr>
          <p:nvPr>
            <p:ph idx="1"/>
          </p:nvPr>
        </p:nvSpPr>
        <p:spPr>
          <a:xfrm>
            <a:off x="457200" y="1935480"/>
            <a:ext cx="8229600" cy="4565354"/>
          </a:xfrm>
        </p:spPr>
        <p:txBody>
          <a:bodyPr>
            <a:normAutofit fontScale="85000" lnSpcReduction="20000"/>
          </a:bodyPr>
          <a:lstStyle/>
          <a:p>
            <a:pPr algn="just"/>
            <a:r>
              <a:rPr lang="fr-FR" b="1" dirty="0" smtClean="0"/>
              <a:t>Lésions macroscopiques</a:t>
            </a:r>
          </a:p>
          <a:p>
            <a:pPr algn="just">
              <a:buNone/>
            </a:pPr>
            <a:r>
              <a:rPr lang="fr-FR" dirty="0" smtClean="0"/>
              <a:t>Peu caractéristique, sauf parfois chez le porcelet. En cas de prurit (carnivores, herbivores): plaie de grattage, ecchymose, auto- mutilation.</a:t>
            </a:r>
          </a:p>
          <a:p>
            <a:pPr algn="just">
              <a:buNone/>
            </a:pPr>
            <a:r>
              <a:rPr lang="fr-FR" dirty="0" smtClean="0"/>
              <a:t>Chez les porcelets de moins de 10 jours, petits foyers blanchâtres </a:t>
            </a:r>
            <a:r>
              <a:rPr lang="fr-FR" dirty="0" err="1" smtClean="0"/>
              <a:t>necropsiques</a:t>
            </a:r>
            <a:r>
              <a:rPr lang="fr-FR" dirty="0" smtClean="0"/>
              <a:t> sur le foie et la rate assez caractéristiques mais peu constants.</a:t>
            </a:r>
          </a:p>
          <a:p>
            <a:pPr algn="just"/>
            <a:r>
              <a:rPr lang="fr-FR" b="1" dirty="0" smtClean="0"/>
              <a:t>Lésions microscopiques</a:t>
            </a:r>
          </a:p>
          <a:p>
            <a:pPr algn="just">
              <a:buNone/>
            </a:pPr>
            <a:r>
              <a:rPr lang="fr-FR" dirty="0" smtClean="0"/>
              <a:t>Lésions d’encéphalomyélite virale dont le siège varie en fonction de la porte d’entrée du virus: infiltration lymphocytaire diffuse, manchons lymphocytaires péri-vasculaires, </a:t>
            </a:r>
            <a:r>
              <a:rPr lang="fr-FR" dirty="0" err="1" smtClean="0"/>
              <a:t>margination</a:t>
            </a:r>
            <a:r>
              <a:rPr lang="fr-FR" dirty="0" smtClean="0"/>
              <a:t> de la chromatine des neurones. </a:t>
            </a:r>
            <a:endParaRPr lang="fr-FR" dirty="0"/>
          </a:p>
        </p:txBody>
      </p:sp>
    </p:spTree>
  </p:cSld>
  <p:clrMapOvr>
    <a:masterClrMapping/>
  </p:clrMapOvr>
  <p:transition>
    <p:cover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EPIDEMIOLOGIE</a:t>
            </a:r>
            <a:endParaRPr lang="fr-FR" dirty="0"/>
          </a:p>
        </p:txBody>
      </p:sp>
      <p:sp>
        <p:nvSpPr>
          <p:cNvPr id="3" name="Espace réservé du contenu 2"/>
          <p:cNvSpPr>
            <a:spLocks noGrp="1"/>
          </p:cNvSpPr>
          <p:nvPr>
            <p:ph idx="1"/>
          </p:nvPr>
        </p:nvSpPr>
        <p:spPr/>
        <p:txBody>
          <a:bodyPr>
            <a:normAutofit fontScale="77500" lnSpcReduction="20000"/>
          </a:bodyPr>
          <a:lstStyle/>
          <a:p>
            <a:pPr algn="just"/>
            <a:r>
              <a:rPr lang="fr-FR" dirty="0" smtClean="0"/>
              <a:t>Quelque soit le pays, les espèces touchées par cette maladie sont: avant tout et de loin le porc; en second lieu les carnivores et les bovins, plus rarement d’autres espèces: moutons, animaux à ferrure, carnivores sauvages.</a:t>
            </a:r>
          </a:p>
          <a:p>
            <a:pPr algn="just">
              <a:buNone/>
            </a:pPr>
            <a:r>
              <a:rPr lang="fr-FR" dirty="0" smtClean="0"/>
              <a:t>*</a:t>
            </a:r>
            <a:r>
              <a:rPr lang="fr-FR" i="1" u="sng" dirty="0" smtClean="0"/>
              <a:t>Incidence mensuelle</a:t>
            </a:r>
            <a:r>
              <a:rPr lang="fr-FR" dirty="0" smtClean="0"/>
              <a:t>: on note des fluctuations saisonnières avec incidence maximale en hiver.</a:t>
            </a:r>
          </a:p>
          <a:p>
            <a:pPr algn="just">
              <a:buNone/>
            </a:pPr>
            <a:r>
              <a:rPr lang="fr-FR" dirty="0" smtClean="0"/>
              <a:t>*</a:t>
            </a:r>
            <a:r>
              <a:rPr lang="fr-FR" i="1" u="sng" dirty="0" smtClean="0"/>
              <a:t>Incidence annuelle</a:t>
            </a:r>
            <a:r>
              <a:rPr lang="fr-FR" dirty="0" smtClean="0"/>
              <a:t> est fonction du pays.</a:t>
            </a:r>
          </a:p>
          <a:p>
            <a:pPr algn="just">
              <a:buNone/>
            </a:pPr>
            <a:r>
              <a:rPr lang="fr-FR" dirty="0" smtClean="0"/>
              <a:t>*</a:t>
            </a:r>
            <a:r>
              <a:rPr lang="fr-FR" i="1" u="sng" dirty="0" smtClean="0"/>
              <a:t>L’évolution dans un élevage</a:t>
            </a:r>
            <a:r>
              <a:rPr lang="fr-FR" dirty="0" smtClean="0"/>
              <a:t> est variable en fonction de la taille de l’exploitation.</a:t>
            </a:r>
          </a:p>
          <a:p>
            <a:pPr algn="just">
              <a:buNone/>
            </a:pPr>
            <a:r>
              <a:rPr lang="fr-FR" dirty="0" smtClean="0"/>
              <a:t>*</a:t>
            </a:r>
            <a:r>
              <a:rPr lang="fr-FR" i="1" u="sng" dirty="0" smtClean="0"/>
              <a:t>La source du virus</a:t>
            </a:r>
            <a:r>
              <a:rPr lang="fr-FR" dirty="0" smtClean="0"/>
              <a:t>: les autres espèces animales que le porc constituent un </a:t>
            </a:r>
            <a:r>
              <a:rPr lang="fr-FR" i="1" dirty="0" smtClean="0"/>
              <a:t>cul de sac épidémiologique </a:t>
            </a:r>
            <a:r>
              <a:rPr lang="fr-FR" dirty="0" smtClean="0"/>
              <a:t>et ne jouent qu’un rôle minime ou aucun rôle en tant que source de virus (mort survient rapidement, faible niveau de l’excrétion virale nasale et buccale).</a:t>
            </a:r>
            <a:endParaRPr lang="fr-FR" i="1" dirty="0"/>
          </a:p>
        </p:txBody>
      </p:sp>
    </p:spTree>
  </p:cSld>
  <p:clrMapOvr>
    <a:masterClrMapping/>
  </p:clrMapOvr>
  <p:transition>
    <p:cover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28596" y="857208"/>
            <a:ext cx="8229600" cy="5857940"/>
          </a:xfrm>
        </p:spPr>
        <p:txBody>
          <a:bodyPr>
            <a:normAutofit fontScale="70000" lnSpcReduction="20000"/>
          </a:bodyPr>
          <a:lstStyle/>
          <a:p>
            <a:pPr algn="just"/>
            <a:r>
              <a:rPr lang="fr-FR" dirty="0" smtClean="0"/>
              <a:t>Donc la source quasi exclusive de virus de la maladie d’</a:t>
            </a:r>
            <a:r>
              <a:rPr lang="fr-FR" dirty="0" err="1" smtClean="0"/>
              <a:t>Aujeszky</a:t>
            </a:r>
            <a:r>
              <a:rPr lang="fr-FR" dirty="0" smtClean="0"/>
              <a:t> est la porc (malades, porteurs guéris, porteurs sains).</a:t>
            </a:r>
          </a:p>
          <a:p>
            <a:pPr algn="just">
              <a:buNone/>
            </a:pPr>
            <a:r>
              <a:rPr lang="fr-FR" dirty="0" smtClean="0"/>
              <a:t>*</a:t>
            </a:r>
            <a:r>
              <a:rPr lang="fr-FR" i="1" u="sng" dirty="0" smtClean="0"/>
              <a:t>Les produits d’origine animale peuvent être virulents</a:t>
            </a:r>
            <a:r>
              <a:rPr lang="fr-FR" dirty="0" smtClean="0"/>
              <a:t>: </a:t>
            </a:r>
          </a:p>
          <a:p>
            <a:pPr algn="just">
              <a:buFont typeface="Wingdings" pitchFamily="2" charset="2"/>
              <a:buChar char="v"/>
            </a:pPr>
            <a:r>
              <a:rPr lang="fr-FR" dirty="0" smtClean="0"/>
              <a:t>Les viandes, les organes (foie, rate, poumon) de porcs infectés (danger pour les carnivores);</a:t>
            </a:r>
          </a:p>
          <a:p>
            <a:pPr algn="just">
              <a:buFont typeface="Wingdings" pitchFamily="2" charset="2"/>
              <a:buChar char="v"/>
            </a:pPr>
            <a:r>
              <a:rPr lang="fr-FR" dirty="0" smtClean="0"/>
              <a:t>Les graisses.</a:t>
            </a:r>
          </a:p>
          <a:p>
            <a:pPr algn="just">
              <a:buFont typeface="Wingdings" pitchFamily="2" charset="2"/>
              <a:buChar char="v"/>
            </a:pPr>
            <a:r>
              <a:rPr lang="fr-FR" dirty="0" smtClean="0"/>
              <a:t>Le sperme de verrats.</a:t>
            </a:r>
          </a:p>
          <a:p>
            <a:pPr algn="just">
              <a:buFont typeface="Wingdings" pitchFamily="2" charset="2"/>
              <a:buChar char="v"/>
            </a:pPr>
            <a:r>
              <a:rPr lang="fr-FR" dirty="0" smtClean="0"/>
              <a:t>Le sérum récolté sur un porc en état de virémie</a:t>
            </a:r>
          </a:p>
          <a:p>
            <a:pPr algn="just">
              <a:buNone/>
            </a:pPr>
            <a:r>
              <a:rPr lang="fr-FR" dirty="0" smtClean="0"/>
              <a:t>*</a:t>
            </a:r>
            <a:r>
              <a:rPr lang="fr-FR" i="1" dirty="0" smtClean="0"/>
              <a:t>Le virus présente une certaine</a:t>
            </a:r>
            <a:r>
              <a:rPr lang="fr-FR" dirty="0" smtClean="0"/>
              <a:t> </a:t>
            </a:r>
            <a:r>
              <a:rPr lang="fr-FR" i="1" dirty="0" smtClean="0"/>
              <a:t>résistance</a:t>
            </a:r>
            <a:r>
              <a:rPr lang="fr-FR" dirty="0" smtClean="0"/>
              <a:t> moyenne dans le milieu extérieur de 30 jours en été et de 50 jours en hiver.</a:t>
            </a:r>
          </a:p>
          <a:p>
            <a:pPr algn="just">
              <a:buNone/>
            </a:pPr>
            <a:r>
              <a:rPr lang="fr-FR" i="1" dirty="0" smtClean="0"/>
              <a:t>*</a:t>
            </a:r>
            <a:r>
              <a:rPr lang="fr-FR" b="1" dirty="0" smtClean="0"/>
              <a:t>La réceptivité</a:t>
            </a:r>
            <a:endParaRPr lang="fr-FR" dirty="0" smtClean="0"/>
          </a:p>
          <a:p>
            <a:pPr marL="514350" indent="-514350" algn="just">
              <a:buNone/>
            </a:pPr>
            <a:r>
              <a:rPr lang="fr-FR" i="1" dirty="0" smtClean="0"/>
              <a:t>1) Espèce</a:t>
            </a:r>
            <a:r>
              <a:rPr lang="fr-FR" dirty="0" smtClean="0"/>
              <a:t>: - grande réceptivité: carnivores, porcins, ovins, lapins, animaux à ferrure;</a:t>
            </a:r>
          </a:p>
          <a:p>
            <a:pPr marL="514350" indent="-514350" algn="just">
              <a:buNone/>
            </a:pPr>
            <a:r>
              <a:rPr lang="fr-FR" i="1" dirty="0" smtClean="0"/>
              <a:t>                   - réceptivité moyenne: bovin.</a:t>
            </a:r>
          </a:p>
          <a:p>
            <a:pPr marL="514350" indent="-514350" algn="just">
              <a:buNone/>
            </a:pPr>
            <a:r>
              <a:rPr lang="fr-FR" i="1" dirty="0" smtClean="0"/>
              <a:t>                   -réceptivité faible: cheval, homme.</a:t>
            </a:r>
          </a:p>
          <a:p>
            <a:pPr marL="514350" indent="-514350" algn="just">
              <a:buNone/>
            </a:pPr>
            <a:r>
              <a:rPr lang="fr-FR" i="1" dirty="0" smtClean="0"/>
              <a:t>2)Âge: influence évidente dans l’espèce porcine.</a:t>
            </a:r>
          </a:p>
          <a:p>
            <a:pPr marL="514350" indent="-514350" algn="just">
              <a:buNone/>
            </a:pPr>
            <a:r>
              <a:rPr lang="fr-FR" i="1" dirty="0" smtClean="0"/>
              <a:t>Les agression diverses liées à de mauvaises conditions hygiéniques et à de forte concentration d’animaux.                 </a:t>
            </a:r>
            <a:endParaRPr lang="fr-FR" i="1" dirty="0"/>
          </a:p>
        </p:txBody>
      </p:sp>
    </p:spTree>
  </p:cSld>
  <p:clrMapOvr>
    <a:masterClrMapping/>
  </p:clrMapOvr>
  <p:transition>
    <p:cover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1000084"/>
            <a:ext cx="8229600" cy="5715064"/>
          </a:xfrm>
        </p:spPr>
        <p:txBody>
          <a:bodyPr>
            <a:normAutofit fontScale="85000" lnSpcReduction="20000"/>
          </a:bodyPr>
          <a:lstStyle/>
          <a:p>
            <a:pPr algn="just"/>
            <a:r>
              <a:rPr lang="fr-FR" dirty="0" smtClean="0"/>
              <a:t>L’infection se produit:</a:t>
            </a:r>
          </a:p>
          <a:p>
            <a:pPr algn="just">
              <a:buNone/>
            </a:pPr>
            <a:r>
              <a:rPr lang="fr-FR" dirty="0" smtClean="0"/>
              <a:t>*Chez les carnivores: essentiellement par consommation de produits contaminés (cadavres de porcelets, rate, poumon, viandes de porcs infectés, déchets de viscères</a:t>
            </a:r>
            <a:r>
              <a:rPr lang="fr-FR" dirty="0" smtClean="0">
                <a:solidFill>
                  <a:srgbClr val="FF0000"/>
                </a:solidFill>
              </a:rPr>
              <a:t>   </a:t>
            </a:r>
            <a:r>
              <a:rPr lang="fr-FR" dirty="0" smtClean="0"/>
              <a:t>servant pour l’alimentation des carnivores en milieu urbain), et éventuellement par contact direct avec des porcs infectés.</a:t>
            </a:r>
          </a:p>
          <a:p>
            <a:pPr algn="just">
              <a:buNone/>
            </a:pPr>
            <a:r>
              <a:rPr lang="fr-FR" dirty="0" smtClean="0"/>
              <a:t>  *Chez les herbivores: essentiellement par cohabitation avec des porcs infectés, transmission par voie aérienne à quelques mètres voire quelques dizaines de mètres de distance ou par l’intermédiaire d’aliments ou d’objets pollués. Dans ce cas, le prurit est observé généralement à la partie antérieure du corps. Moins souvent, par l’intermédiaire de l’homme en contact avec des porcs infectés puis des herbivores: transport de virus par les vêtements, les bottes, manipulation des animaux par le vétérinaire, l’inséminateur.    </a:t>
            </a:r>
            <a:endParaRPr lang="fr-FR" dirty="0"/>
          </a:p>
        </p:txBody>
      </p:sp>
    </p:spTree>
  </p:cSld>
  <p:clrMapOvr>
    <a:masterClrMapping/>
  </p:clrMapOvr>
  <p:transition>
    <p:cover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DIAGNOSTIC</a:t>
            </a:r>
            <a:endParaRPr lang="fr-FR" dirty="0"/>
          </a:p>
        </p:txBody>
      </p:sp>
      <p:sp>
        <p:nvSpPr>
          <p:cNvPr id="3" name="Espace réservé du contenu 2"/>
          <p:cNvSpPr>
            <a:spLocks noGrp="1"/>
          </p:cNvSpPr>
          <p:nvPr>
            <p:ph idx="1"/>
          </p:nvPr>
        </p:nvSpPr>
        <p:spPr/>
        <p:txBody>
          <a:bodyPr>
            <a:normAutofit fontScale="85000" lnSpcReduction="20000"/>
          </a:bodyPr>
          <a:lstStyle/>
          <a:p>
            <a:pPr marL="514350" indent="-514350" algn="just">
              <a:buNone/>
            </a:pPr>
            <a:r>
              <a:rPr lang="fr-FR" b="1" dirty="0" smtClean="0"/>
              <a:t>1)Diagnostic clinique</a:t>
            </a:r>
          </a:p>
          <a:p>
            <a:pPr marL="514350" indent="-514350" algn="just">
              <a:buNone/>
            </a:pPr>
            <a:r>
              <a:rPr lang="fr-FR" i="1" u="sng" dirty="0" smtClean="0"/>
              <a:t>a)Espèces autres que le porcs</a:t>
            </a:r>
          </a:p>
          <a:p>
            <a:pPr marL="514350" indent="-514350" algn="just">
              <a:buNone/>
            </a:pPr>
            <a:r>
              <a:rPr lang="fr-FR" i="1" u="sng" dirty="0" smtClean="0"/>
              <a:t>*Signes de suspicion</a:t>
            </a:r>
            <a:r>
              <a:rPr lang="fr-FR" dirty="0" smtClean="0"/>
              <a:t>: troubles nerveux accompagnés de salivation, de paralysie, sans agressivité, évolution rapide vers la mort.</a:t>
            </a:r>
          </a:p>
          <a:p>
            <a:pPr marL="514350" indent="-514350" algn="just">
              <a:buNone/>
            </a:pPr>
            <a:r>
              <a:rPr lang="fr-FR" i="1" u="sng" dirty="0" smtClean="0"/>
              <a:t>*Signe critère</a:t>
            </a:r>
            <a:r>
              <a:rPr lang="fr-FR" dirty="0" smtClean="0"/>
              <a:t>: prurit incoercible et démentiel, lorsqu’il existe.</a:t>
            </a:r>
          </a:p>
          <a:p>
            <a:pPr marL="514350" indent="-514350" algn="just">
              <a:buNone/>
            </a:pPr>
            <a:r>
              <a:rPr lang="fr-FR" i="1" u="sng" dirty="0" smtClean="0"/>
              <a:t>*Eléments épidémiologiques d’appoint</a:t>
            </a:r>
          </a:p>
          <a:p>
            <a:pPr marL="514350" indent="-514350" algn="just">
              <a:buNone/>
            </a:pPr>
            <a:r>
              <a:rPr lang="fr-FR" dirty="0" smtClean="0"/>
              <a:t>-pour les carnivores: consommation de viande ou de viscères de porcs.</a:t>
            </a:r>
          </a:p>
          <a:p>
            <a:pPr marL="514350" indent="-514350" algn="just">
              <a:buNone/>
            </a:pPr>
            <a:r>
              <a:rPr lang="fr-FR" dirty="0" smtClean="0"/>
              <a:t>-pour les herbivores: présence de porcs dans l’exploitation.</a:t>
            </a:r>
            <a:endParaRPr lang="fr-FR" dirty="0"/>
          </a:p>
        </p:txBody>
      </p:sp>
    </p:spTree>
  </p:cSld>
  <p:clrMapOvr>
    <a:masterClrMapping/>
  </p:clrMapOvr>
  <p:transition>
    <p:cover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00034" y="642918"/>
            <a:ext cx="8229600" cy="6000792"/>
          </a:xfrm>
        </p:spPr>
        <p:txBody>
          <a:bodyPr>
            <a:normAutofit fontScale="70000" lnSpcReduction="20000"/>
          </a:bodyPr>
          <a:lstStyle/>
          <a:p>
            <a:pPr algn="just">
              <a:buNone/>
            </a:pPr>
            <a:r>
              <a:rPr lang="fr-FR" dirty="0" smtClean="0"/>
              <a:t>*</a:t>
            </a:r>
            <a:r>
              <a:rPr lang="fr-FR" i="1" u="sng" dirty="0" smtClean="0"/>
              <a:t>Diagnostic différentiel</a:t>
            </a:r>
            <a:r>
              <a:rPr lang="fr-FR" dirty="0" smtClean="0"/>
              <a:t>: (en cas de la maladie d’</a:t>
            </a:r>
            <a:r>
              <a:rPr lang="fr-FR" dirty="0" err="1" smtClean="0"/>
              <a:t>Aujeszky</a:t>
            </a:r>
            <a:r>
              <a:rPr lang="fr-FR" dirty="0" smtClean="0"/>
              <a:t> sans prurit).</a:t>
            </a:r>
          </a:p>
          <a:p>
            <a:pPr marL="514350" indent="-514350" algn="just">
              <a:buFont typeface="Wingdings" pitchFamily="2" charset="2"/>
              <a:buChar char="Ø"/>
            </a:pPr>
            <a:r>
              <a:rPr lang="fr-FR" b="1" dirty="0" smtClean="0"/>
              <a:t>Chien</a:t>
            </a:r>
          </a:p>
          <a:p>
            <a:pPr marL="514350" indent="-514350" algn="just">
              <a:buNone/>
            </a:pPr>
            <a:r>
              <a:rPr lang="fr-FR" b="1" dirty="0" smtClean="0"/>
              <a:t>*</a:t>
            </a:r>
            <a:r>
              <a:rPr lang="fr-FR" b="1" i="1" dirty="0" smtClean="0"/>
              <a:t>Rage</a:t>
            </a:r>
            <a:r>
              <a:rPr lang="fr-FR" dirty="0" smtClean="0"/>
              <a:t>: agressivité, évolution clinique plus longue, absence de prurit en général).</a:t>
            </a:r>
          </a:p>
          <a:p>
            <a:pPr marL="514350" indent="-514350" algn="just">
              <a:buNone/>
            </a:pPr>
            <a:r>
              <a:rPr lang="fr-FR" dirty="0" smtClean="0"/>
              <a:t>Cependant, le diagnostic différentiel entre la maladie d’</a:t>
            </a:r>
            <a:r>
              <a:rPr lang="fr-FR" dirty="0" err="1" smtClean="0"/>
              <a:t>Aujeszky</a:t>
            </a:r>
            <a:r>
              <a:rPr lang="fr-FR" dirty="0" smtClean="0"/>
              <a:t> et la rage peut être très difficile (en absence de prurit en région d’enzootie de rage), et il faut alors essayer de confirmer ou d’infirmer, en premier lieu l’hypothèse de la rage surtout s’il existe un risque de contamination humaine.</a:t>
            </a:r>
          </a:p>
          <a:p>
            <a:pPr marL="514350" indent="-514350" algn="just">
              <a:buNone/>
            </a:pPr>
            <a:r>
              <a:rPr lang="fr-FR" dirty="0" smtClean="0"/>
              <a:t>*</a:t>
            </a:r>
            <a:r>
              <a:rPr lang="fr-FR" b="1" i="1" dirty="0" smtClean="0"/>
              <a:t>Botulisme</a:t>
            </a:r>
            <a:r>
              <a:rPr lang="fr-FR" dirty="0" smtClean="0"/>
              <a:t>: paralysie, absence de troubles de la sensibilité et de troubles psychiques.</a:t>
            </a:r>
          </a:p>
          <a:p>
            <a:pPr marL="514350" indent="-514350" algn="just">
              <a:buNone/>
            </a:pPr>
            <a:r>
              <a:rPr lang="fr-FR" dirty="0" smtClean="0"/>
              <a:t>*</a:t>
            </a:r>
            <a:r>
              <a:rPr lang="fr-FR" b="1" i="1" dirty="0" smtClean="0"/>
              <a:t>Maladie de Carré, maladie de </a:t>
            </a:r>
            <a:r>
              <a:rPr lang="fr-FR" b="1" i="1" dirty="0" err="1" smtClean="0"/>
              <a:t>Rubarth</a:t>
            </a:r>
            <a:r>
              <a:rPr lang="fr-FR" dirty="0" smtClean="0"/>
              <a:t>: difficulté éventuelle du diagnostic différentiel lors de forme suraiguë.</a:t>
            </a:r>
          </a:p>
          <a:p>
            <a:pPr marL="514350" indent="-514350" algn="just">
              <a:buNone/>
            </a:pPr>
            <a:r>
              <a:rPr lang="fr-FR" dirty="0" smtClean="0"/>
              <a:t>*</a:t>
            </a:r>
            <a:r>
              <a:rPr lang="fr-FR" b="1" i="1" dirty="0" smtClean="0"/>
              <a:t>Leptospirose:</a:t>
            </a:r>
            <a:r>
              <a:rPr lang="fr-FR" dirty="0" smtClean="0"/>
              <a:t> confusion de la gastro-intestinale de la maladie d’</a:t>
            </a:r>
            <a:r>
              <a:rPr lang="fr-FR" dirty="0" err="1" smtClean="0"/>
              <a:t>Aujeszky</a:t>
            </a:r>
            <a:r>
              <a:rPr lang="fr-FR" dirty="0" smtClean="0"/>
              <a:t> .</a:t>
            </a:r>
          </a:p>
          <a:p>
            <a:pPr marL="514350" indent="-514350" algn="just">
              <a:buNone/>
            </a:pPr>
            <a:r>
              <a:rPr lang="fr-FR" b="1" dirty="0" smtClean="0"/>
              <a:t>*</a:t>
            </a:r>
            <a:r>
              <a:rPr lang="fr-FR" b="1" i="1" dirty="0" smtClean="0"/>
              <a:t>Stomatite</a:t>
            </a:r>
            <a:r>
              <a:rPr lang="fr-FR" dirty="0" smtClean="0"/>
              <a:t>: obstruction par corps étranger: évolution différente, renseignements fournis par les commémoratifs et l’examen clinique.</a:t>
            </a:r>
          </a:p>
          <a:p>
            <a:pPr marL="514350" indent="-514350" algn="just">
              <a:buNone/>
            </a:pPr>
            <a:r>
              <a:rPr lang="fr-FR" b="1" dirty="0" smtClean="0"/>
              <a:t>*</a:t>
            </a:r>
            <a:r>
              <a:rPr lang="fr-FR" b="1" i="1" dirty="0" smtClean="0"/>
              <a:t>Empoisonnement.</a:t>
            </a:r>
            <a:endParaRPr lang="fr-FR" b="1" dirty="0"/>
          </a:p>
        </p:txBody>
      </p:sp>
    </p:spTree>
  </p:cSld>
  <p:clrMapOvr>
    <a:masterClrMapping/>
  </p:clrMapOvr>
  <p:transition>
    <p:cover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85720" y="714356"/>
            <a:ext cx="8572560" cy="6000792"/>
          </a:xfrm>
        </p:spPr>
        <p:txBody>
          <a:bodyPr>
            <a:normAutofit fontScale="77500" lnSpcReduction="20000"/>
          </a:bodyPr>
          <a:lstStyle/>
          <a:p>
            <a:pPr algn="just">
              <a:buFont typeface="Wingdings" pitchFamily="2" charset="2"/>
              <a:buChar char="Ø"/>
            </a:pPr>
            <a:r>
              <a:rPr lang="fr-FR" b="1" dirty="0" smtClean="0"/>
              <a:t>Chat</a:t>
            </a:r>
            <a:r>
              <a:rPr lang="fr-FR" dirty="0" smtClean="0"/>
              <a:t>: rage, botulisme, stomatites par corps étranger, empoisonnement.</a:t>
            </a:r>
          </a:p>
          <a:p>
            <a:pPr algn="just">
              <a:buFont typeface="Wingdings" pitchFamily="2" charset="2"/>
              <a:buChar char="Ø"/>
            </a:pPr>
            <a:r>
              <a:rPr lang="fr-FR" b="1" dirty="0" smtClean="0"/>
              <a:t>Bovins</a:t>
            </a:r>
            <a:r>
              <a:rPr lang="fr-FR" dirty="0" smtClean="0"/>
              <a:t>: rage, botulisme, listériose, </a:t>
            </a:r>
            <a:r>
              <a:rPr lang="fr-FR" dirty="0" err="1" smtClean="0"/>
              <a:t>méningo</a:t>
            </a:r>
            <a:r>
              <a:rPr lang="fr-FR" dirty="0" smtClean="0"/>
              <a:t>-encéphalomyélite, empoisonnement.</a:t>
            </a:r>
          </a:p>
          <a:p>
            <a:pPr algn="just">
              <a:buFont typeface="Wingdings" pitchFamily="2" charset="2"/>
              <a:buChar char="Ø"/>
            </a:pPr>
            <a:r>
              <a:rPr lang="fr-FR" b="1" dirty="0" smtClean="0"/>
              <a:t>Mouton</a:t>
            </a:r>
            <a:r>
              <a:rPr lang="fr-FR" dirty="0" smtClean="0"/>
              <a:t>: rage, botulisme, listériose, évolution lente.</a:t>
            </a:r>
          </a:p>
          <a:p>
            <a:pPr algn="just">
              <a:buFont typeface="Wingdings" pitchFamily="2" charset="2"/>
              <a:buChar char="Ø"/>
            </a:pPr>
            <a:r>
              <a:rPr lang="fr-FR" b="1" dirty="0" smtClean="0"/>
              <a:t>Cheval</a:t>
            </a:r>
            <a:r>
              <a:rPr lang="fr-FR" dirty="0" smtClean="0"/>
              <a:t>: </a:t>
            </a:r>
            <a:r>
              <a:rPr lang="fr-FR" dirty="0" err="1" smtClean="0"/>
              <a:t>méningo</a:t>
            </a:r>
            <a:r>
              <a:rPr lang="fr-FR" dirty="0" smtClean="0"/>
              <a:t>-encéphalomyélite.</a:t>
            </a:r>
          </a:p>
          <a:p>
            <a:pPr algn="just">
              <a:buNone/>
            </a:pPr>
            <a:r>
              <a:rPr lang="fr-FR" dirty="0" smtClean="0"/>
              <a:t>2)</a:t>
            </a:r>
            <a:r>
              <a:rPr lang="fr-FR" b="1" dirty="0" smtClean="0"/>
              <a:t>Diagnostic </a:t>
            </a:r>
            <a:r>
              <a:rPr lang="fr-FR" b="1" dirty="0" err="1" smtClean="0"/>
              <a:t>nécropsique</a:t>
            </a:r>
            <a:endParaRPr lang="fr-FR" b="1" dirty="0" smtClean="0"/>
          </a:p>
          <a:p>
            <a:pPr algn="just">
              <a:buNone/>
            </a:pPr>
            <a:r>
              <a:rPr lang="fr-FR" dirty="0" smtClean="0"/>
              <a:t>Peu de renseignements fournis par l’autopsie, la présence éventuelle de foyers nécrotiques sur le foie et la rate des porcelets.</a:t>
            </a:r>
          </a:p>
          <a:p>
            <a:pPr algn="just">
              <a:buNone/>
            </a:pPr>
            <a:r>
              <a:rPr lang="fr-FR" dirty="0" smtClean="0"/>
              <a:t>3)</a:t>
            </a:r>
            <a:r>
              <a:rPr lang="fr-FR" b="1" dirty="0" smtClean="0"/>
              <a:t>Diagnostic épidémiologique</a:t>
            </a:r>
          </a:p>
          <a:p>
            <a:pPr algn="just">
              <a:buNone/>
            </a:pPr>
            <a:r>
              <a:rPr lang="fr-FR" dirty="0" smtClean="0"/>
              <a:t>En plus des éléments déjà évoqués, il faut prendre en considération des éléments de date, plus </a:t>
            </a:r>
            <a:r>
              <a:rPr lang="fr-FR" dirty="0" err="1" smtClean="0"/>
              <a:t>grqnde</a:t>
            </a:r>
            <a:r>
              <a:rPr lang="fr-FR" dirty="0" smtClean="0"/>
              <a:t> fréquence de la maladie en hiver quelle que soit l’espèce, et la région.</a:t>
            </a:r>
          </a:p>
          <a:p>
            <a:pPr algn="just">
              <a:buNone/>
            </a:pPr>
            <a:r>
              <a:rPr lang="fr-FR" dirty="0" smtClean="0"/>
              <a:t>En cas de suspicion clinique chez les bovins et les carnivores, il faut essayer de remonter à la source porcine de l’infection.</a:t>
            </a:r>
          </a:p>
          <a:p>
            <a:pPr>
              <a:buNone/>
            </a:pPr>
            <a:endParaRPr lang="fr-FR" dirty="0" smtClean="0"/>
          </a:p>
          <a:p>
            <a:pPr>
              <a:buNone/>
            </a:pPr>
            <a:endParaRPr lang="fr-FR" b="1" dirty="0"/>
          </a:p>
        </p:txBody>
      </p:sp>
    </p:spTree>
  </p:cSld>
  <p:clrMapOvr>
    <a:masterClrMapping/>
  </p:clrMapOvr>
  <p:transition>
    <p:cover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857232"/>
            <a:ext cx="8229600" cy="5643602"/>
          </a:xfrm>
        </p:spPr>
        <p:txBody>
          <a:bodyPr>
            <a:normAutofit fontScale="70000" lnSpcReduction="20000"/>
          </a:bodyPr>
          <a:lstStyle/>
          <a:p>
            <a:pPr algn="just">
              <a:buNone/>
            </a:pPr>
            <a:r>
              <a:rPr lang="fr-FR" dirty="0" smtClean="0"/>
              <a:t>4) </a:t>
            </a:r>
            <a:r>
              <a:rPr lang="fr-FR" b="1" dirty="0" smtClean="0"/>
              <a:t>Diagnostic de laboratoire</a:t>
            </a:r>
          </a:p>
          <a:p>
            <a:pPr algn="just">
              <a:buNone/>
            </a:pPr>
            <a:r>
              <a:rPr lang="fr-FR" dirty="0" smtClean="0"/>
              <a:t>*</a:t>
            </a:r>
            <a:r>
              <a:rPr lang="fr-FR" i="1" u="sng" dirty="0" smtClean="0"/>
              <a:t>Prélèvements</a:t>
            </a:r>
          </a:p>
          <a:p>
            <a:pPr algn="just">
              <a:buFont typeface="Wingdings" pitchFamily="2" charset="2"/>
              <a:buChar char="v"/>
            </a:pPr>
            <a:r>
              <a:rPr lang="fr-FR" b="1" dirty="0" smtClean="0"/>
              <a:t> Pour rechercher le virus</a:t>
            </a:r>
          </a:p>
          <a:p>
            <a:pPr algn="just">
              <a:buNone/>
            </a:pPr>
            <a:r>
              <a:rPr lang="fr-FR" b="1" dirty="0" smtClean="0"/>
              <a:t>-Carnivores:</a:t>
            </a:r>
            <a:r>
              <a:rPr lang="fr-FR" dirty="0" smtClean="0"/>
              <a:t> tête coupée à la base du cou, ou encéphale, amygdales.</a:t>
            </a:r>
          </a:p>
          <a:p>
            <a:pPr algn="just">
              <a:buNone/>
            </a:pPr>
            <a:r>
              <a:rPr lang="fr-FR" dirty="0" smtClean="0"/>
              <a:t>-</a:t>
            </a:r>
            <a:r>
              <a:rPr lang="fr-FR" b="1" dirty="0" smtClean="0"/>
              <a:t>Bovins</a:t>
            </a:r>
            <a:r>
              <a:rPr lang="fr-FR" dirty="0" smtClean="0"/>
              <a:t>: encéphale, moelle épinière de la région correspondante au prurit si le prurit n’est pas localisé à la tête.</a:t>
            </a:r>
          </a:p>
          <a:p>
            <a:pPr algn="just">
              <a:buNone/>
            </a:pPr>
            <a:r>
              <a:rPr lang="fr-FR" dirty="0" smtClean="0"/>
              <a:t>Envoi en exprès sous protection du froid, avec des commémoratifs détaillés.</a:t>
            </a:r>
          </a:p>
          <a:p>
            <a:pPr algn="just">
              <a:buFont typeface="Wingdings" pitchFamily="2" charset="2"/>
              <a:buChar char="v"/>
            </a:pPr>
            <a:r>
              <a:rPr lang="fr-FR" b="1" dirty="0" smtClean="0"/>
              <a:t>Pour rechercher des anticorps</a:t>
            </a:r>
          </a:p>
          <a:p>
            <a:pPr algn="just">
              <a:buNone/>
            </a:pPr>
            <a:r>
              <a:rPr lang="fr-FR" dirty="0" smtClean="0"/>
              <a:t>Cette recherche n’est effectuée que chez le porc.</a:t>
            </a:r>
          </a:p>
          <a:p>
            <a:pPr algn="just">
              <a:buFont typeface="Wingdings" pitchFamily="2" charset="2"/>
              <a:buChar char="v"/>
            </a:pPr>
            <a:r>
              <a:rPr lang="fr-FR" b="1" dirty="0" smtClean="0"/>
              <a:t>Isolement et identification du virus</a:t>
            </a:r>
          </a:p>
          <a:p>
            <a:pPr algn="just">
              <a:buFontTx/>
              <a:buChar char="-"/>
            </a:pPr>
            <a:r>
              <a:rPr lang="fr-FR" dirty="0" smtClean="0"/>
              <a:t>Culture cellulaire.</a:t>
            </a:r>
          </a:p>
          <a:p>
            <a:pPr algn="just">
              <a:buFontTx/>
              <a:buChar char="-"/>
            </a:pPr>
            <a:r>
              <a:rPr lang="fr-FR" dirty="0" smtClean="0"/>
              <a:t>Inoculation au lapin.</a:t>
            </a:r>
          </a:p>
          <a:p>
            <a:pPr algn="just">
              <a:buFont typeface="Wingdings" pitchFamily="2" charset="2"/>
              <a:buChar char="v"/>
            </a:pPr>
            <a:r>
              <a:rPr lang="fr-FR" b="1" dirty="0" smtClean="0"/>
              <a:t>Sérologie</a:t>
            </a:r>
            <a:r>
              <a:rPr lang="fr-FR" dirty="0" smtClean="0"/>
              <a:t>: </a:t>
            </a:r>
            <a:r>
              <a:rPr lang="fr-FR" dirty="0" err="1" smtClean="0"/>
              <a:t>séro</a:t>
            </a:r>
            <a:r>
              <a:rPr lang="fr-FR" dirty="0" smtClean="0"/>
              <a:t>-neutralisation, précipitation en gélose, immunoélectrophorèse, fixation du complément, </a:t>
            </a:r>
            <a:r>
              <a:rPr lang="fr-FR" dirty="0" err="1" smtClean="0"/>
              <a:t>hémagglutination</a:t>
            </a:r>
            <a:r>
              <a:rPr lang="fr-FR" dirty="0" smtClean="0"/>
              <a:t> passive, ELISA.   </a:t>
            </a:r>
            <a:endParaRPr lang="fr-FR" b="1" dirty="0"/>
          </a:p>
        </p:txBody>
      </p:sp>
    </p:spTree>
  </p:cSld>
  <p:clrMapOvr>
    <a:masterClrMapping/>
  </p:clrMapOvr>
  <p:transition>
    <p:cover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285884"/>
          </a:xfrm>
        </p:spPr>
        <p:txBody>
          <a:bodyPr/>
          <a:lstStyle/>
          <a:p>
            <a:r>
              <a:rPr lang="fr-FR" dirty="0" smtClean="0"/>
              <a:t>DEFINITION</a:t>
            </a:r>
            <a:endParaRPr lang="fr-FR" dirty="0"/>
          </a:p>
        </p:txBody>
      </p:sp>
      <p:sp>
        <p:nvSpPr>
          <p:cNvPr id="3" name="Espace réservé du contenu 2"/>
          <p:cNvSpPr>
            <a:spLocks noGrp="1"/>
          </p:cNvSpPr>
          <p:nvPr>
            <p:ph idx="1"/>
          </p:nvPr>
        </p:nvSpPr>
        <p:spPr>
          <a:xfrm>
            <a:off x="457200" y="1500174"/>
            <a:ext cx="8229600" cy="5143536"/>
          </a:xfrm>
        </p:spPr>
        <p:txBody>
          <a:bodyPr>
            <a:normAutofit fontScale="92500" lnSpcReduction="20000"/>
          </a:bodyPr>
          <a:lstStyle/>
          <a:p>
            <a:pPr algn="just"/>
            <a:r>
              <a:rPr lang="fr-FR" dirty="0" smtClean="0"/>
              <a:t>La maladie d’</a:t>
            </a:r>
            <a:r>
              <a:rPr lang="fr-FR" dirty="0" err="1" smtClean="0"/>
              <a:t>Aujeszky</a:t>
            </a:r>
            <a:r>
              <a:rPr lang="fr-FR" dirty="0" smtClean="0"/>
              <a:t> est une maladie infectieuse, virulente, inoculable, contagieuse (surtout dans l’espèce porcine), commune à de nombreuses espèces animales et due à un virus de la famille des </a:t>
            </a:r>
            <a:r>
              <a:rPr lang="fr-FR" i="1" dirty="0" err="1" smtClean="0"/>
              <a:t>Herpesviridae</a:t>
            </a:r>
            <a:r>
              <a:rPr lang="fr-FR" dirty="0" smtClean="0"/>
              <a:t> (</a:t>
            </a:r>
            <a:r>
              <a:rPr lang="fr-FR" i="1" dirty="0" err="1" smtClean="0"/>
              <a:t>Herpesvirus</a:t>
            </a:r>
            <a:r>
              <a:rPr lang="fr-FR" i="1" dirty="0" smtClean="0"/>
              <a:t> suis ou </a:t>
            </a:r>
            <a:r>
              <a:rPr lang="fr-FR" i="1" dirty="0" err="1" smtClean="0"/>
              <a:t>Herpesvirus</a:t>
            </a:r>
            <a:r>
              <a:rPr lang="fr-FR" i="1" dirty="0" smtClean="0"/>
              <a:t> porcin </a:t>
            </a:r>
            <a:r>
              <a:rPr lang="fr-FR" dirty="0" smtClean="0"/>
              <a:t>de type 1).</a:t>
            </a:r>
          </a:p>
          <a:p>
            <a:pPr algn="just"/>
            <a:r>
              <a:rPr lang="fr-FR" dirty="0" smtClean="0"/>
              <a:t>La maladie est caractérisée cliniquement:</a:t>
            </a:r>
          </a:p>
          <a:p>
            <a:pPr algn="just">
              <a:buNone/>
            </a:pPr>
            <a:r>
              <a:rPr lang="fr-FR" dirty="0" smtClean="0"/>
              <a:t>*Chez le porc, par une évolution bénigne le plus souvent, sauf chez les porcelets ) la mamelle qui meurent rapidement.</a:t>
            </a:r>
          </a:p>
          <a:p>
            <a:pPr algn="just">
              <a:buNone/>
            </a:pPr>
            <a:r>
              <a:rPr lang="fr-FR" dirty="0" smtClean="0"/>
              <a:t>*Chez les autres espèces, par une encéphalomyélite d’évolution rapidement mortelle accompagnée, en général d’un prurit incoercible et mutilant.  </a:t>
            </a:r>
            <a:endParaRPr lang="fr-FR" dirty="0"/>
          </a:p>
        </p:txBody>
      </p:sp>
    </p:spTree>
  </p:cSld>
  <p:clrMapOvr>
    <a:masterClrMapping/>
  </p:clrMapOvr>
  <p:transition>
    <p:cover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PRONOSTIC</a:t>
            </a:r>
            <a:endParaRPr lang="fr-FR" dirty="0"/>
          </a:p>
        </p:txBody>
      </p:sp>
      <p:sp>
        <p:nvSpPr>
          <p:cNvPr id="3" name="Espace réservé du contenu 2"/>
          <p:cNvSpPr>
            <a:spLocks noGrp="1"/>
          </p:cNvSpPr>
          <p:nvPr>
            <p:ph idx="1"/>
          </p:nvPr>
        </p:nvSpPr>
        <p:spPr/>
        <p:txBody>
          <a:bodyPr/>
          <a:lstStyle/>
          <a:p>
            <a:pPr algn="just"/>
            <a:r>
              <a:rPr lang="fr-FR" dirty="0" smtClean="0"/>
              <a:t>Evolution vers la mort, chez les espèces autre que le porc, dans tous les cas quelle que soient les thérapeutiques mises en œuvre.</a:t>
            </a:r>
          </a:p>
          <a:p>
            <a:pPr algn="just"/>
            <a:r>
              <a:rPr lang="fr-FR" sz="3200" b="1" dirty="0" smtClean="0"/>
              <a:t>TRAITEMENT</a:t>
            </a:r>
          </a:p>
          <a:p>
            <a:pPr algn="just">
              <a:buNone/>
            </a:pPr>
            <a:r>
              <a:rPr lang="fr-FR" dirty="0" smtClean="0"/>
              <a:t>Aucun traitement disponible. </a:t>
            </a:r>
            <a:endParaRPr lang="fr-FR" dirty="0"/>
          </a:p>
        </p:txBody>
      </p:sp>
    </p:spTree>
  </p:cSld>
  <p:clrMapOvr>
    <a:masterClrMapping/>
  </p:clrMapOvr>
  <p:transition>
    <p:cover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14290"/>
            <a:ext cx="8229600" cy="1000132"/>
          </a:xfrm>
        </p:spPr>
        <p:txBody>
          <a:bodyPr/>
          <a:lstStyle/>
          <a:p>
            <a:r>
              <a:rPr lang="fr-FR" dirty="0" smtClean="0"/>
              <a:t>PROPHYLAXIE</a:t>
            </a:r>
            <a:endParaRPr lang="fr-FR" dirty="0"/>
          </a:p>
        </p:txBody>
      </p:sp>
      <p:sp>
        <p:nvSpPr>
          <p:cNvPr id="3" name="Espace réservé du contenu 2"/>
          <p:cNvSpPr>
            <a:spLocks noGrp="1"/>
          </p:cNvSpPr>
          <p:nvPr>
            <p:ph idx="1"/>
          </p:nvPr>
        </p:nvSpPr>
        <p:spPr>
          <a:xfrm>
            <a:off x="457200" y="1214422"/>
            <a:ext cx="8229600" cy="5429288"/>
          </a:xfrm>
        </p:spPr>
        <p:txBody>
          <a:bodyPr>
            <a:normAutofit fontScale="70000" lnSpcReduction="20000"/>
          </a:bodyPr>
          <a:lstStyle/>
          <a:p>
            <a:pPr algn="just"/>
            <a:r>
              <a:rPr lang="fr-FR" b="1" dirty="0" smtClean="0"/>
              <a:t>Prophylaxie sanitaire</a:t>
            </a:r>
          </a:p>
          <a:p>
            <a:pPr algn="just">
              <a:buNone/>
            </a:pPr>
            <a:r>
              <a:rPr lang="fr-FR" b="1" dirty="0" smtClean="0"/>
              <a:t>*</a:t>
            </a:r>
            <a:r>
              <a:rPr lang="fr-FR" i="1" dirty="0" smtClean="0"/>
              <a:t>Mesures défensives</a:t>
            </a:r>
          </a:p>
          <a:p>
            <a:pPr algn="just">
              <a:buNone/>
            </a:pPr>
            <a:r>
              <a:rPr lang="fr-FR" dirty="0" smtClean="0"/>
              <a:t>-Bovins, carnivores dans les fermes: éviter le contact avec les porcs.</a:t>
            </a:r>
          </a:p>
          <a:p>
            <a:pPr algn="just">
              <a:buNone/>
            </a:pPr>
            <a:r>
              <a:rPr lang="fr-FR" dirty="0" smtClean="0"/>
              <a:t>-Carnivores en milieu urbain: ne pas distribuer de viandes ou des viscères crus de porc.</a:t>
            </a:r>
          </a:p>
          <a:p>
            <a:pPr algn="just">
              <a:buNone/>
            </a:pPr>
            <a:r>
              <a:rPr lang="fr-FR" dirty="0" smtClean="0"/>
              <a:t>*</a:t>
            </a:r>
            <a:r>
              <a:rPr lang="fr-FR" i="1" dirty="0" smtClean="0"/>
              <a:t>Mesures offensives</a:t>
            </a:r>
          </a:p>
          <a:p>
            <a:pPr algn="just">
              <a:buNone/>
            </a:pPr>
            <a:r>
              <a:rPr lang="fr-FR" dirty="0" smtClean="0"/>
              <a:t>Abattage d’urgence pour la boucherie de bovins en début de maladie d’</a:t>
            </a:r>
            <a:r>
              <a:rPr lang="fr-FR" dirty="0" err="1" smtClean="0"/>
              <a:t>Aujeszky</a:t>
            </a:r>
            <a:r>
              <a:rPr lang="fr-FR" dirty="0" smtClean="0"/>
              <a:t> dans un foyer identifié.</a:t>
            </a:r>
          </a:p>
          <a:p>
            <a:pPr algn="just"/>
            <a:r>
              <a:rPr lang="fr-FR" b="1" dirty="0" smtClean="0"/>
              <a:t>Prophylaxie médicale</a:t>
            </a:r>
          </a:p>
          <a:p>
            <a:pPr algn="just">
              <a:buNone/>
            </a:pPr>
            <a:r>
              <a:rPr lang="fr-FR" dirty="0" smtClean="0"/>
              <a:t>*</a:t>
            </a:r>
            <a:r>
              <a:rPr lang="fr-FR" i="1" dirty="0" smtClean="0"/>
              <a:t>Immunisation active</a:t>
            </a:r>
          </a:p>
          <a:p>
            <a:pPr algn="just">
              <a:buNone/>
            </a:pPr>
            <a:r>
              <a:rPr lang="fr-FR" b="1" i="1" dirty="0" smtClean="0"/>
              <a:t>-Les vaccins</a:t>
            </a:r>
            <a:r>
              <a:rPr lang="fr-FR" dirty="0" smtClean="0"/>
              <a:t>:</a:t>
            </a:r>
          </a:p>
          <a:p>
            <a:pPr algn="just">
              <a:buNone/>
            </a:pPr>
            <a:r>
              <a:rPr lang="fr-FR" b="1" dirty="0" smtClean="0"/>
              <a:t>*vaccins à virus vivant:</a:t>
            </a:r>
            <a:r>
              <a:rPr lang="fr-FR" dirty="0" smtClean="0"/>
              <a:t> obtenus par passage sur œuf </a:t>
            </a:r>
            <a:r>
              <a:rPr lang="fr-FR" dirty="0" err="1" smtClean="0"/>
              <a:t>embryonné</a:t>
            </a:r>
            <a:r>
              <a:rPr lang="fr-FR" dirty="0" smtClean="0"/>
              <a:t> en culture cellulaire.</a:t>
            </a:r>
          </a:p>
          <a:p>
            <a:pPr algn="just">
              <a:buNone/>
            </a:pPr>
            <a:r>
              <a:rPr lang="fr-FR" b="1" dirty="0" smtClean="0"/>
              <a:t>Vaccination:</a:t>
            </a:r>
            <a:r>
              <a:rPr lang="fr-FR" dirty="0" smtClean="0"/>
              <a:t> 2 injections à 3-4 semaines d’intervalle, bonne immunité de 6 à 12 mois. </a:t>
            </a:r>
            <a:endParaRPr lang="fr-FR" b="1" dirty="0" smtClean="0"/>
          </a:p>
          <a:p>
            <a:pPr algn="just">
              <a:buNone/>
            </a:pPr>
            <a:endParaRPr lang="fr-FR" dirty="0"/>
          </a:p>
        </p:txBody>
      </p:sp>
    </p:spTree>
  </p:cSld>
  <p:clrMapOvr>
    <a:masterClrMapping/>
  </p:clrMapOvr>
  <p:transition>
    <p:cover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77500" lnSpcReduction="20000"/>
          </a:bodyPr>
          <a:lstStyle/>
          <a:p>
            <a:pPr algn="just"/>
            <a:r>
              <a:rPr lang="fr-FR" dirty="0" smtClean="0"/>
              <a:t>Certains vaccins moins atténués ne nécessite qu’une injection.</a:t>
            </a:r>
          </a:p>
          <a:p>
            <a:pPr algn="just">
              <a:buNone/>
            </a:pPr>
            <a:r>
              <a:rPr lang="fr-FR" b="1" dirty="0" smtClean="0"/>
              <a:t>*Inconvénients</a:t>
            </a:r>
            <a:r>
              <a:rPr lang="fr-FR" dirty="0" smtClean="0"/>
              <a:t>: virulence résiduelle de certaines souches.</a:t>
            </a:r>
          </a:p>
          <a:p>
            <a:pPr algn="just">
              <a:buNone/>
            </a:pPr>
            <a:r>
              <a:rPr lang="fr-FR" b="1" dirty="0" smtClean="0"/>
              <a:t>*Vaccins à virus inactivé: </a:t>
            </a:r>
            <a:r>
              <a:rPr lang="fr-FR" dirty="0" smtClean="0"/>
              <a:t>virus produit sur culture cellulaire, inactivé par le </a:t>
            </a:r>
            <a:r>
              <a:rPr lang="fr-FR" dirty="0" err="1" smtClean="0"/>
              <a:t>glutaraldehyde</a:t>
            </a:r>
            <a:r>
              <a:rPr lang="fr-FR" dirty="0" smtClean="0"/>
              <a:t> et contenant un excipient huileux.</a:t>
            </a:r>
          </a:p>
          <a:p>
            <a:pPr algn="just">
              <a:buNone/>
            </a:pPr>
            <a:r>
              <a:rPr lang="fr-FR" dirty="0" smtClean="0"/>
              <a:t>  </a:t>
            </a:r>
            <a:r>
              <a:rPr lang="fr-FR" b="1" dirty="0" smtClean="0"/>
              <a:t>Vaccination</a:t>
            </a:r>
            <a:r>
              <a:rPr lang="fr-FR" dirty="0" smtClean="0"/>
              <a:t>: 2 injections en IM de 2ml à 1mois d’intervalle pour porcs sains surtout, bonne immunité de 6 à 12 mois , donc rappel tous les 6 à 12 mois.</a:t>
            </a:r>
          </a:p>
          <a:p>
            <a:pPr algn="just">
              <a:buNone/>
            </a:pPr>
            <a:r>
              <a:rPr lang="fr-FR" dirty="0" smtClean="0"/>
              <a:t>Absence de virulence résiduelle du vaccin, immunité solide.</a:t>
            </a:r>
          </a:p>
          <a:p>
            <a:pPr algn="just">
              <a:buNone/>
            </a:pPr>
            <a:r>
              <a:rPr lang="fr-FR" b="1" dirty="0" smtClean="0"/>
              <a:t>Inconvénients</a:t>
            </a:r>
            <a:r>
              <a:rPr lang="fr-FR" dirty="0" smtClean="0"/>
              <a:t>: risque de réactions allergiques.</a:t>
            </a:r>
            <a:endParaRPr lang="fr-FR" b="1" dirty="0"/>
          </a:p>
        </p:txBody>
      </p:sp>
    </p:spTree>
  </p:cSld>
  <p:clrMapOvr>
    <a:masterClrMapping/>
  </p:clrMapOvr>
  <p:transition>
    <p:cover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357298"/>
            <a:ext cx="8229600" cy="5143536"/>
          </a:xfrm>
        </p:spPr>
        <p:txBody>
          <a:bodyPr>
            <a:normAutofit fontScale="85000" lnSpcReduction="20000"/>
          </a:bodyPr>
          <a:lstStyle/>
          <a:p>
            <a:pPr algn="just"/>
            <a:r>
              <a:rPr lang="fr-FR" b="1" dirty="0" smtClean="0"/>
              <a:t>Prophylaxie </a:t>
            </a:r>
            <a:r>
              <a:rPr lang="fr-FR" b="1" dirty="0" err="1" smtClean="0"/>
              <a:t>médico</a:t>
            </a:r>
            <a:r>
              <a:rPr lang="fr-FR" b="1" dirty="0" smtClean="0"/>
              <a:t>-sanitaire</a:t>
            </a:r>
          </a:p>
          <a:p>
            <a:pPr algn="just">
              <a:buNone/>
            </a:pPr>
            <a:r>
              <a:rPr lang="fr-FR" dirty="0" smtClean="0"/>
              <a:t>La prophylaxie médicale seule ou la prophylaxie sanitaire seule sont rarement utilisées. Souvent on utilise des mesures mixtes de lutte.</a:t>
            </a:r>
          </a:p>
          <a:p>
            <a:pPr algn="just">
              <a:buNone/>
            </a:pPr>
            <a:r>
              <a:rPr lang="fr-FR" dirty="0" smtClean="0"/>
              <a:t>*</a:t>
            </a:r>
            <a:r>
              <a:rPr lang="fr-FR" i="1" dirty="0" smtClean="0"/>
              <a:t>Pays faiblement infecté</a:t>
            </a:r>
            <a:r>
              <a:rPr lang="fr-FR" dirty="0" smtClean="0"/>
              <a:t>: on peut concevoir le recours exclusif à la prophylaxie sanitaire avec intervention de l’état l’indemnisation financière au dépistage et à l’élimination des animaux infectés.</a:t>
            </a:r>
          </a:p>
          <a:p>
            <a:pPr algn="just">
              <a:buNone/>
            </a:pPr>
            <a:r>
              <a:rPr lang="fr-FR" dirty="0" smtClean="0"/>
              <a:t>*</a:t>
            </a:r>
            <a:r>
              <a:rPr lang="fr-FR" i="1" dirty="0" smtClean="0"/>
              <a:t>Pays fortement infecté</a:t>
            </a:r>
            <a:r>
              <a:rPr lang="fr-FR" dirty="0" smtClean="0"/>
              <a:t>: L’emploi de la vaccination est indispensable pour limiter les pertes économiques. La prophylaxie médicale est alors l’élément de base auquel sont ajoutés des mesures sanitaires.</a:t>
            </a:r>
          </a:p>
          <a:p>
            <a:pPr algn="just"/>
            <a:r>
              <a:rPr lang="fr-FR" b="1" u="sng" dirty="0" smtClean="0"/>
              <a:t>LEGISLATION</a:t>
            </a:r>
            <a:r>
              <a:rPr lang="fr-FR" dirty="0" smtClean="0"/>
              <a:t>: La maladie d’</a:t>
            </a:r>
            <a:r>
              <a:rPr lang="fr-FR" dirty="0" err="1" smtClean="0"/>
              <a:t>Aujeszky</a:t>
            </a:r>
            <a:r>
              <a:rPr lang="fr-FR" dirty="0" smtClean="0"/>
              <a:t> est une maladie légalement réputé contagieuse. </a:t>
            </a:r>
            <a:endParaRPr lang="fr-FR" dirty="0"/>
          </a:p>
        </p:txBody>
      </p:sp>
    </p:spTree>
  </p:cSld>
  <p:clrMapOvr>
    <a:masterClrMapping/>
  </p:clrMapOvr>
  <p:transition>
    <p:cover dir="l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SYNONYMIE</a:t>
            </a:r>
            <a:endParaRPr lang="fr-FR" dirty="0"/>
          </a:p>
        </p:txBody>
      </p:sp>
      <p:sp>
        <p:nvSpPr>
          <p:cNvPr id="3" name="Espace réservé du contenu 2"/>
          <p:cNvSpPr>
            <a:spLocks noGrp="1"/>
          </p:cNvSpPr>
          <p:nvPr>
            <p:ph idx="1"/>
          </p:nvPr>
        </p:nvSpPr>
        <p:spPr/>
        <p:txBody>
          <a:bodyPr/>
          <a:lstStyle/>
          <a:p>
            <a:pPr algn="just"/>
            <a:r>
              <a:rPr lang="fr-FR" dirty="0" smtClean="0"/>
              <a:t>En français: pseudo-rage (ressemblance clinique partielle avec la rage).</a:t>
            </a:r>
          </a:p>
          <a:p>
            <a:pPr algn="just"/>
            <a:r>
              <a:rPr lang="fr-FR" dirty="0" smtClean="0"/>
              <a:t>En anglais: </a:t>
            </a:r>
            <a:r>
              <a:rPr lang="fr-FR" dirty="0" err="1" smtClean="0"/>
              <a:t>Aujeszky’s</a:t>
            </a:r>
            <a:r>
              <a:rPr lang="fr-FR" dirty="0" smtClean="0"/>
              <a:t> </a:t>
            </a:r>
            <a:r>
              <a:rPr lang="fr-FR" dirty="0" err="1" smtClean="0"/>
              <a:t>disease</a:t>
            </a:r>
            <a:r>
              <a:rPr lang="fr-FR" dirty="0" smtClean="0"/>
              <a:t>, </a:t>
            </a:r>
            <a:r>
              <a:rPr lang="fr-FR" dirty="0" err="1" smtClean="0"/>
              <a:t>pseudorabies</a:t>
            </a:r>
            <a:r>
              <a:rPr lang="fr-FR" dirty="0" smtClean="0"/>
              <a:t>, </a:t>
            </a:r>
            <a:r>
              <a:rPr lang="fr-FR" dirty="0" err="1" smtClean="0"/>
              <a:t>maditch</a:t>
            </a:r>
            <a:r>
              <a:rPr lang="fr-FR" dirty="0" smtClean="0"/>
              <a:t> (prurit fou). </a:t>
            </a:r>
            <a:endParaRPr lang="fr-FR" dirty="0"/>
          </a:p>
        </p:txBody>
      </p:sp>
    </p:spTree>
  </p:cSld>
  <p:clrMapOvr>
    <a:masterClrMapping/>
  </p:clrMapOvr>
  <p:transition>
    <p:cover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00042"/>
            <a:ext cx="8229600" cy="1071570"/>
          </a:xfrm>
        </p:spPr>
        <p:txBody>
          <a:bodyPr/>
          <a:lstStyle/>
          <a:p>
            <a:r>
              <a:rPr lang="fr-FR" dirty="0" smtClean="0"/>
              <a:t>ESPECES AFFECTEES</a:t>
            </a:r>
            <a:endParaRPr lang="fr-FR" dirty="0"/>
          </a:p>
        </p:txBody>
      </p:sp>
      <p:sp>
        <p:nvSpPr>
          <p:cNvPr id="3" name="Espace réservé du contenu 2"/>
          <p:cNvSpPr>
            <a:spLocks noGrp="1"/>
          </p:cNvSpPr>
          <p:nvPr>
            <p:ph idx="1"/>
          </p:nvPr>
        </p:nvSpPr>
        <p:spPr>
          <a:xfrm>
            <a:off x="457200" y="1643050"/>
            <a:ext cx="8229600" cy="4929222"/>
          </a:xfrm>
        </p:spPr>
        <p:txBody>
          <a:bodyPr>
            <a:normAutofit fontScale="85000" lnSpcReduction="20000"/>
          </a:bodyPr>
          <a:lstStyle/>
          <a:p>
            <a:pPr algn="just">
              <a:buNone/>
            </a:pPr>
            <a:r>
              <a:rPr lang="fr-FR" dirty="0" smtClean="0"/>
              <a:t>Elle sont très nombreuses:</a:t>
            </a:r>
          </a:p>
          <a:p>
            <a:pPr algn="just"/>
            <a:r>
              <a:rPr lang="fr-FR" b="1" dirty="0" smtClean="0"/>
              <a:t>Dans les conditions naturelles</a:t>
            </a:r>
            <a:r>
              <a:rPr lang="fr-FR" dirty="0" smtClean="0"/>
              <a:t>: La maladie d’</a:t>
            </a:r>
            <a:r>
              <a:rPr lang="fr-FR" dirty="0" err="1" smtClean="0"/>
              <a:t>Aujeszky</a:t>
            </a:r>
            <a:r>
              <a:rPr lang="fr-FR" dirty="0" smtClean="0"/>
              <a:t> atteint de nombreuses espèces domestiques: porc, chien, chat, bœuf, mouton ainsi que diverses espèces sauvages: renard, rat, sanglier, blaireau, vison et cerf.</a:t>
            </a:r>
          </a:p>
          <a:p>
            <a:pPr algn="just"/>
            <a:r>
              <a:rPr lang="fr-FR" dirty="0" smtClean="0"/>
              <a:t>L’homme est exceptionnellement atteint.</a:t>
            </a:r>
          </a:p>
          <a:p>
            <a:pPr algn="just"/>
            <a:r>
              <a:rPr lang="fr-FR" b="1" dirty="0" smtClean="0"/>
              <a:t>Dans les conditions expérimentales</a:t>
            </a:r>
            <a:r>
              <a:rPr lang="fr-FR" dirty="0" smtClean="0"/>
              <a:t>: a maladie d’</a:t>
            </a:r>
            <a:r>
              <a:rPr lang="fr-FR" dirty="0" err="1" smtClean="0"/>
              <a:t>Aujeszky</a:t>
            </a:r>
            <a:r>
              <a:rPr lang="fr-FR" dirty="0" smtClean="0"/>
              <a:t>  peut être reproduite chez toutes les espèces naturellement atteintes. Au laboratoire, on utilise surtout le lapin, éventuellement la souris, le cobaye ou le hamster.</a:t>
            </a:r>
          </a:p>
          <a:p>
            <a:pPr algn="just"/>
            <a:r>
              <a:rPr lang="fr-FR" dirty="0" smtClean="0"/>
              <a:t>Les oiseaux sont peu sensibles et les animaux à sang froid sont complètement réfractaires. </a:t>
            </a:r>
            <a:endParaRPr lang="fr-FR" dirty="0"/>
          </a:p>
        </p:txBody>
      </p:sp>
    </p:spTree>
  </p:cSld>
  <p:clrMapOvr>
    <a:masterClrMapping/>
  </p:clrMapOvr>
  <p:transition>
    <p:cover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DISTRIBUTION GEOGRAPHIQUE</a:t>
            </a:r>
            <a:endParaRPr lang="fr-FR" dirty="0"/>
          </a:p>
        </p:txBody>
      </p:sp>
      <p:sp>
        <p:nvSpPr>
          <p:cNvPr id="3" name="Espace réservé du contenu 2"/>
          <p:cNvSpPr>
            <a:spLocks noGrp="1"/>
          </p:cNvSpPr>
          <p:nvPr>
            <p:ph idx="1"/>
          </p:nvPr>
        </p:nvSpPr>
        <p:spPr/>
        <p:txBody>
          <a:bodyPr>
            <a:normAutofit fontScale="85000" lnSpcReduction="20000"/>
          </a:bodyPr>
          <a:lstStyle/>
          <a:p>
            <a:pPr algn="just"/>
            <a:r>
              <a:rPr lang="fr-FR" dirty="0" smtClean="0"/>
              <a:t>La maladie d’</a:t>
            </a:r>
            <a:r>
              <a:rPr lang="fr-FR" dirty="0" err="1" smtClean="0"/>
              <a:t>Aujeszky</a:t>
            </a:r>
            <a:r>
              <a:rPr lang="fr-FR" dirty="0" smtClean="0"/>
              <a:t> est largement répandue en Europe: L’Europe centrale et L’Europe de l’est ont connu un développement de la maladie d’</a:t>
            </a:r>
            <a:r>
              <a:rPr lang="fr-FR" dirty="0" err="1" smtClean="0"/>
              <a:t>Aujeszky</a:t>
            </a:r>
            <a:r>
              <a:rPr lang="fr-FR" dirty="0" smtClean="0"/>
              <a:t>, depuis 2 à 3 décennies. Un large recours à la vaccination a ensuite limité le nombre de foyers. Un développement semblable s’est produit à partir de 1970 environ dans différents pays d’Europe de l’ouest: Danemark, Hollande, Belgique, France, Espagne et l’Italie.</a:t>
            </a:r>
          </a:p>
          <a:p>
            <a:pPr algn="just"/>
            <a:r>
              <a:rPr lang="fr-FR" dirty="0" smtClean="0"/>
              <a:t>La maladie d’</a:t>
            </a:r>
            <a:r>
              <a:rPr lang="fr-FR" dirty="0" err="1" smtClean="0"/>
              <a:t>Aujeszky</a:t>
            </a:r>
            <a:r>
              <a:rPr lang="fr-FR" dirty="0" smtClean="0"/>
              <a:t> existe également en Amérique du Nord et du Sud, aux Etats unis d’Amérique. L’incidence a augmenté fortement au cours de dernières années.  </a:t>
            </a:r>
            <a:endParaRPr lang="fr-FR" dirty="0"/>
          </a:p>
        </p:txBody>
      </p:sp>
    </p:spTree>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571480"/>
            <a:ext cx="8229600" cy="1000132"/>
          </a:xfrm>
        </p:spPr>
        <p:txBody>
          <a:bodyPr/>
          <a:lstStyle/>
          <a:p>
            <a:r>
              <a:rPr lang="fr-FR" dirty="0" smtClean="0"/>
              <a:t>PATHOGENIE</a:t>
            </a:r>
            <a:endParaRPr lang="fr-FR" dirty="0"/>
          </a:p>
        </p:txBody>
      </p:sp>
      <p:sp>
        <p:nvSpPr>
          <p:cNvPr id="3" name="Espace réservé du contenu 2"/>
          <p:cNvSpPr>
            <a:spLocks noGrp="1"/>
          </p:cNvSpPr>
          <p:nvPr>
            <p:ph idx="1"/>
          </p:nvPr>
        </p:nvSpPr>
        <p:spPr>
          <a:xfrm>
            <a:off x="457200" y="1500174"/>
            <a:ext cx="8229600" cy="5072098"/>
          </a:xfrm>
        </p:spPr>
        <p:txBody>
          <a:bodyPr>
            <a:normAutofit fontScale="77500" lnSpcReduction="20000"/>
          </a:bodyPr>
          <a:lstStyle/>
          <a:p>
            <a:pPr algn="just"/>
            <a:r>
              <a:rPr lang="fr-FR" b="1" dirty="0" smtClean="0"/>
              <a:t>Evolution de l’infection</a:t>
            </a:r>
          </a:p>
          <a:p>
            <a:pPr algn="just">
              <a:buNone/>
            </a:pPr>
            <a:r>
              <a:rPr lang="fr-FR" dirty="0" smtClean="0"/>
              <a:t>Après pénétration </a:t>
            </a:r>
            <a:r>
              <a:rPr lang="fr-FR" dirty="0" err="1" smtClean="0"/>
              <a:t>oro</a:t>
            </a:r>
            <a:r>
              <a:rPr lang="fr-FR" dirty="0" smtClean="0"/>
              <a:t>-nasale, le virus de la maladie d’</a:t>
            </a:r>
            <a:r>
              <a:rPr lang="fr-FR" dirty="0" err="1" smtClean="0"/>
              <a:t>Aujeszky</a:t>
            </a:r>
            <a:r>
              <a:rPr lang="fr-FR" dirty="0" smtClean="0"/>
              <a:t>  se multiplie localement, en particulier dans les amygdales, puis par une diffusion nerveuse centripète (comme dans la rage), il gagne les centres nerveux. Il s’y multiplie </a:t>
            </a:r>
            <a:r>
              <a:rPr lang="fr-FR" dirty="0" err="1" smtClean="0"/>
              <a:t>intensmment</a:t>
            </a:r>
            <a:r>
              <a:rPr lang="fr-FR" dirty="0" smtClean="0"/>
              <a:t> et peut atteindre, par voie hématogène, divers organes où on peut le retrouver.</a:t>
            </a:r>
          </a:p>
          <a:p>
            <a:pPr algn="just"/>
            <a:r>
              <a:rPr lang="fr-FR" b="1" dirty="0" smtClean="0"/>
              <a:t>Infection du fœtus</a:t>
            </a:r>
          </a:p>
          <a:p>
            <a:pPr algn="just">
              <a:buNone/>
            </a:pPr>
            <a:r>
              <a:rPr lang="fr-FR" dirty="0" smtClean="0"/>
              <a:t>L’infection de la femelle pleine peut entrainer un avortement par maladie fébrile généralisée (les fœtus ont alors tous le même aspect et on ne peut pas y mettre en évidence le virus) ou provoquer une atteinte de certains fœtus et dans ce cas les fœtus n’ont pas le même aspect et on peut isoler le virus de certains d’entre eux.</a:t>
            </a:r>
            <a:r>
              <a:rPr lang="fr-FR" b="1" dirty="0" smtClean="0"/>
              <a:t> </a:t>
            </a:r>
            <a:endParaRPr lang="fr-FR" b="1" dirty="0"/>
          </a:p>
        </p:txBody>
      </p:sp>
    </p:spTree>
  </p:cSld>
  <p:clrMapOvr>
    <a:masterClrMapping/>
  </p:clrMapOvr>
  <p:transition>
    <p:cover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77500" lnSpcReduction="20000"/>
          </a:bodyPr>
          <a:lstStyle/>
          <a:p>
            <a:pPr algn="just"/>
            <a:r>
              <a:rPr lang="fr-FR" b="1" dirty="0" smtClean="0"/>
              <a:t>Infection latente</a:t>
            </a:r>
          </a:p>
          <a:p>
            <a:pPr algn="just">
              <a:buNone/>
            </a:pPr>
            <a:r>
              <a:rPr lang="fr-FR" dirty="0" smtClean="0"/>
              <a:t>Chez les animaux guéris, le virus peut persister pendant longtemps à l’état latent dans certains tissus (isolement du virus 5 mois après guérison par mise en culture d’organe) et se multiplier (vraisemblablement) sous l’influence de facteurs d’agression. Cette notion est classique au sein des </a:t>
            </a:r>
            <a:r>
              <a:rPr lang="fr-FR" dirty="0" err="1" smtClean="0"/>
              <a:t>herpesvirus</a:t>
            </a:r>
            <a:r>
              <a:rPr lang="fr-FR" dirty="0" smtClean="0"/>
              <a:t> humains ou animaux.  </a:t>
            </a:r>
          </a:p>
          <a:p>
            <a:pPr algn="just">
              <a:buNone/>
            </a:pPr>
            <a:r>
              <a:rPr lang="fr-FR" dirty="0" smtClean="0"/>
              <a:t>Le support de l’immunité est d’une part humoral, fondé sur les anticorps neutralisants (d’où l’emploi d’un sérum </a:t>
            </a:r>
            <a:r>
              <a:rPr lang="fr-FR" dirty="0" err="1" smtClean="0"/>
              <a:t>hyperimmun</a:t>
            </a:r>
            <a:r>
              <a:rPr lang="fr-FR" dirty="0" smtClean="0"/>
              <a:t> et l’appréciation du degré d’immunité par titrage des anticorps neutralisants), et d’autre part cellulaire comme le montre la résistance constatée chez des animaux vaccinés ne possèdent que peu ou pas d’anticorps sériques neutralisants.    </a:t>
            </a:r>
            <a:endParaRPr lang="fr-FR" dirty="0"/>
          </a:p>
        </p:txBody>
      </p:sp>
    </p:spTree>
  </p:cSld>
  <p:clrMapOvr>
    <a:masterClrMapping/>
  </p:clrMapOvr>
  <p:transition>
    <p:cover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28670"/>
          </a:xfrm>
        </p:spPr>
        <p:txBody>
          <a:bodyPr/>
          <a:lstStyle/>
          <a:p>
            <a:r>
              <a:rPr lang="fr-FR" dirty="0" smtClean="0"/>
              <a:t>SYMPTOMES</a:t>
            </a:r>
            <a:endParaRPr lang="fr-FR" dirty="0"/>
          </a:p>
        </p:txBody>
      </p:sp>
      <p:sp>
        <p:nvSpPr>
          <p:cNvPr id="3" name="Espace réservé du contenu 2"/>
          <p:cNvSpPr>
            <a:spLocks noGrp="1"/>
          </p:cNvSpPr>
          <p:nvPr>
            <p:ph idx="1"/>
          </p:nvPr>
        </p:nvSpPr>
        <p:spPr>
          <a:xfrm>
            <a:off x="357158" y="928670"/>
            <a:ext cx="8715436" cy="5786478"/>
          </a:xfrm>
        </p:spPr>
        <p:txBody>
          <a:bodyPr>
            <a:normAutofit fontScale="70000" lnSpcReduction="20000"/>
          </a:bodyPr>
          <a:lstStyle/>
          <a:p>
            <a:pPr marL="514350" indent="-514350" algn="just">
              <a:buNone/>
            </a:pPr>
            <a:r>
              <a:rPr lang="fr-FR" b="1" dirty="0" smtClean="0"/>
              <a:t>1) Chez les espèces autre que le porc</a:t>
            </a:r>
          </a:p>
          <a:p>
            <a:pPr marL="514350" indent="-514350" algn="just">
              <a:buNone/>
            </a:pPr>
            <a:r>
              <a:rPr lang="fr-FR" i="1" u="sng" dirty="0" smtClean="0"/>
              <a:t>Caractères communs</a:t>
            </a:r>
            <a:r>
              <a:rPr lang="fr-FR" dirty="0" smtClean="0"/>
              <a:t>: une évolution inéluctablement fatale, après une incubation courte de l’ordre de 2 à 5 jours, et très souvent du prurit.</a:t>
            </a:r>
          </a:p>
          <a:p>
            <a:pPr marL="514350" indent="-514350" algn="just">
              <a:buNone/>
            </a:pPr>
            <a:r>
              <a:rPr lang="fr-FR" b="1" dirty="0" smtClean="0"/>
              <a:t>a) Chez le chien </a:t>
            </a:r>
          </a:p>
          <a:p>
            <a:pPr marL="514350" indent="-514350" algn="just">
              <a:buNone/>
            </a:pPr>
            <a:r>
              <a:rPr lang="fr-FR" i="1" u="sng" dirty="0" smtClean="0"/>
              <a:t>Forme typique</a:t>
            </a:r>
          </a:p>
          <a:p>
            <a:pPr marL="514350" indent="-514350" algn="just">
              <a:buNone/>
            </a:pPr>
            <a:r>
              <a:rPr lang="fr-FR" dirty="0" smtClean="0"/>
              <a:t>    *</a:t>
            </a:r>
            <a:r>
              <a:rPr lang="fr-FR" u="sng" dirty="0" smtClean="0"/>
              <a:t>Phase de début</a:t>
            </a:r>
            <a:r>
              <a:rPr lang="fr-FR" dirty="0" smtClean="0"/>
              <a:t>: peu caractéristique, modification du comportement, inquiétude, apathie, hyperesthésie.</a:t>
            </a:r>
          </a:p>
          <a:p>
            <a:pPr marL="514350" indent="-514350" algn="just">
              <a:buNone/>
            </a:pPr>
            <a:r>
              <a:rPr lang="fr-FR" dirty="0" smtClean="0"/>
              <a:t>    *</a:t>
            </a:r>
            <a:r>
              <a:rPr lang="fr-FR" u="sng" dirty="0" smtClean="0"/>
              <a:t>Phase d’état</a:t>
            </a:r>
            <a:r>
              <a:rPr lang="fr-FR" dirty="0" smtClean="0"/>
              <a:t>: caractérisée par l’apparition du prurit.</a:t>
            </a:r>
          </a:p>
          <a:p>
            <a:pPr marL="514350" indent="-514350" algn="just">
              <a:buNone/>
            </a:pPr>
            <a:r>
              <a:rPr lang="fr-FR" dirty="0" smtClean="0"/>
              <a:t>Le prurit est localisé à la porte d’entrée du virus: gueule, </a:t>
            </a:r>
            <a:r>
              <a:rPr lang="fr-FR" dirty="0" err="1" smtClean="0"/>
              <a:t>bagines</a:t>
            </a:r>
            <a:r>
              <a:rPr lang="fr-FR" dirty="0" smtClean="0"/>
              <a:t>, museau, il est incoercible.</a:t>
            </a:r>
          </a:p>
          <a:p>
            <a:pPr marL="514350" indent="-514350" algn="just">
              <a:buNone/>
            </a:pPr>
            <a:r>
              <a:rPr lang="fr-FR" dirty="0" smtClean="0"/>
              <a:t>L’animal se gratte sans arrêt ou presque. Il est mutilant, entrainant une dépilation puis une plaie parfois étendue. Absence d’agressivité. Une paralysie pharyngée.</a:t>
            </a:r>
          </a:p>
          <a:p>
            <a:pPr marL="514350" indent="-514350" algn="just">
              <a:buNone/>
            </a:pPr>
            <a:r>
              <a:rPr lang="fr-FR" dirty="0" smtClean="0"/>
              <a:t>La guérison est tout à fait exceptionnelle</a:t>
            </a:r>
          </a:p>
          <a:p>
            <a:pPr marL="514350" indent="-514350" algn="just">
              <a:buNone/>
            </a:pPr>
            <a:r>
              <a:rPr lang="fr-FR" i="1" u="sng" dirty="0" smtClean="0"/>
              <a:t>Forme atypique</a:t>
            </a:r>
            <a:r>
              <a:rPr lang="fr-FR" dirty="0" smtClean="0"/>
              <a:t> </a:t>
            </a:r>
          </a:p>
          <a:p>
            <a:pPr marL="514350" indent="-514350" algn="just">
              <a:buNone/>
            </a:pPr>
            <a:r>
              <a:rPr lang="fr-FR" dirty="0" smtClean="0"/>
              <a:t>   *</a:t>
            </a:r>
            <a:r>
              <a:rPr lang="fr-FR" i="1" u="sng" dirty="0" smtClean="0"/>
              <a:t>Forme foudroyante</a:t>
            </a:r>
            <a:r>
              <a:rPr lang="fr-FR" dirty="0" smtClean="0"/>
              <a:t>, à évolution très courte, de quelques heures, un peu de salivation, un peu de prurit.</a:t>
            </a:r>
          </a:p>
          <a:p>
            <a:pPr marL="514350" indent="-514350" algn="just">
              <a:buNone/>
            </a:pPr>
            <a:r>
              <a:rPr lang="fr-FR" dirty="0" smtClean="0"/>
              <a:t>   *</a:t>
            </a:r>
            <a:r>
              <a:rPr lang="fr-FR" i="1" u="sng" dirty="0" smtClean="0"/>
              <a:t>Forme gastro-intestinal</a:t>
            </a:r>
            <a:r>
              <a:rPr lang="fr-FR" dirty="0" smtClean="0"/>
              <a:t>: diarrhée, paralysie, le prurit fait défaut.</a:t>
            </a:r>
          </a:p>
        </p:txBody>
      </p:sp>
    </p:spTree>
  </p:cSld>
  <p:clrMapOvr>
    <a:masterClrMapping/>
  </p:clrMapOvr>
  <p:transition>
    <p:cover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1406" y="214290"/>
            <a:ext cx="9144000" cy="6143644"/>
          </a:xfrm>
        </p:spPr>
        <p:txBody>
          <a:bodyPr>
            <a:noAutofit/>
          </a:bodyPr>
          <a:lstStyle/>
          <a:p>
            <a:pPr algn="just">
              <a:buNone/>
            </a:pPr>
            <a:r>
              <a:rPr lang="fr-FR" sz="2200" smtClean="0"/>
              <a:t>     b</a:t>
            </a:r>
            <a:r>
              <a:rPr lang="fr-FR" sz="2200" dirty="0" smtClean="0"/>
              <a:t>) </a:t>
            </a:r>
            <a:r>
              <a:rPr lang="fr-FR" sz="2200" b="1" dirty="0" smtClean="0"/>
              <a:t>Chez le chat</a:t>
            </a:r>
          </a:p>
          <a:p>
            <a:pPr algn="just">
              <a:buNone/>
            </a:pPr>
            <a:r>
              <a:rPr lang="fr-FR" sz="2000" dirty="0" smtClean="0"/>
              <a:t>      Tableau clinque voisin de celui du chien, mais le prurit est moins fréquent.</a:t>
            </a:r>
          </a:p>
          <a:p>
            <a:pPr algn="just">
              <a:buNone/>
            </a:pPr>
            <a:r>
              <a:rPr lang="fr-FR" sz="2000" i="1" u="sng" dirty="0" smtClean="0"/>
              <a:t>     Forme typique</a:t>
            </a:r>
          </a:p>
          <a:p>
            <a:pPr algn="just">
              <a:buNone/>
            </a:pPr>
            <a:r>
              <a:rPr lang="fr-FR" sz="2000" i="1" dirty="0" smtClean="0"/>
              <a:t>      *</a:t>
            </a:r>
            <a:r>
              <a:rPr lang="fr-FR" sz="2000" i="1" u="sng" dirty="0" smtClean="0"/>
              <a:t> Phase de début</a:t>
            </a:r>
            <a:r>
              <a:rPr lang="fr-FR" sz="2000" dirty="0" smtClean="0"/>
              <a:t>: abattement, inquiétude, miaulements répétés, plaintifs avec une voix altérée.</a:t>
            </a:r>
          </a:p>
          <a:p>
            <a:pPr algn="just">
              <a:buNone/>
            </a:pPr>
            <a:r>
              <a:rPr lang="fr-FR" sz="2000" dirty="0" smtClean="0"/>
              <a:t>     *</a:t>
            </a:r>
            <a:r>
              <a:rPr lang="fr-FR" sz="2000" i="1" u="sng" dirty="0" smtClean="0"/>
              <a:t>Phase d’état</a:t>
            </a:r>
            <a:r>
              <a:rPr lang="fr-FR" sz="2000" dirty="0" smtClean="0"/>
              <a:t>: paralysie du pharynx: l’animal bave et fait des efforts pour avaler.</a:t>
            </a:r>
          </a:p>
          <a:p>
            <a:pPr algn="just">
              <a:buNone/>
            </a:pPr>
            <a:r>
              <a:rPr lang="fr-FR" sz="2000" dirty="0" smtClean="0"/>
              <a:t>     Le prurit ne se manifeste que dans 50% des cas au maximum(même caractéristique chez le chien). Parfois horripilation (queue en brosse à bouteille), </a:t>
            </a:r>
            <a:r>
              <a:rPr lang="fr-FR" sz="2000" dirty="0" err="1" smtClean="0"/>
              <a:t>anisocorie</a:t>
            </a:r>
            <a:r>
              <a:rPr lang="fr-FR" sz="2000" dirty="0" smtClean="0"/>
              <a:t>(inégalité pupillaire) puis mydriase bilatérale.  </a:t>
            </a:r>
          </a:p>
          <a:p>
            <a:pPr algn="just">
              <a:buNone/>
            </a:pPr>
            <a:r>
              <a:rPr lang="fr-FR" sz="2000" dirty="0" smtClean="0"/>
              <a:t>    *</a:t>
            </a:r>
            <a:r>
              <a:rPr lang="fr-FR" sz="2000" i="1" u="sng" dirty="0" smtClean="0"/>
              <a:t>Phase terminale: </a:t>
            </a:r>
            <a:r>
              <a:rPr lang="fr-FR" sz="2000" dirty="0" smtClean="0"/>
              <a:t>installation de paralysies; la mort survient après une évolution clinique totale de 12 à 24 heures.</a:t>
            </a:r>
          </a:p>
          <a:p>
            <a:pPr algn="just">
              <a:buNone/>
            </a:pPr>
            <a:r>
              <a:rPr lang="fr-FR" sz="2000" i="1" u="sng" dirty="0" smtClean="0"/>
              <a:t>    Forme atypique</a:t>
            </a:r>
            <a:endParaRPr lang="fr-FR" sz="2000" dirty="0" smtClean="0"/>
          </a:p>
          <a:p>
            <a:pPr algn="just">
              <a:buNone/>
            </a:pPr>
            <a:r>
              <a:rPr lang="fr-FR" sz="2000" dirty="0" smtClean="0"/>
              <a:t>    *</a:t>
            </a:r>
            <a:r>
              <a:rPr lang="fr-FR" sz="2000" i="1" u="sng" dirty="0" smtClean="0"/>
              <a:t>Forme gastro-intestinale</a:t>
            </a:r>
            <a:r>
              <a:rPr lang="fr-FR" sz="2000" dirty="0" smtClean="0"/>
              <a:t>: (comme chez le chien).</a:t>
            </a:r>
          </a:p>
          <a:p>
            <a:pPr algn="just">
              <a:buNone/>
            </a:pPr>
            <a:r>
              <a:rPr lang="fr-FR" sz="2000" dirty="0" smtClean="0"/>
              <a:t>    *</a:t>
            </a:r>
            <a:r>
              <a:rPr lang="fr-FR" sz="2000" i="1" u="sng" dirty="0" smtClean="0"/>
              <a:t>Forme fruste</a:t>
            </a:r>
            <a:r>
              <a:rPr lang="fr-FR" sz="2000" dirty="0" smtClean="0"/>
              <a:t> avec peu de symptômes, sans prurit, de diagnostic difficile.</a:t>
            </a:r>
            <a:endParaRPr lang="fr-FR" sz="2000" i="1" u="sng" dirty="0" smtClean="0"/>
          </a:p>
          <a:p>
            <a:pPr>
              <a:buNone/>
            </a:pPr>
            <a:endParaRPr lang="fr-FR" sz="2200" i="1" u="sng" dirty="0" smtClean="0"/>
          </a:p>
          <a:p>
            <a:pPr>
              <a:buNone/>
            </a:pPr>
            <a:r>
              <a:rPr lang="fr-FR" sz="2200" dirty="0" smtClean="0"/>
              <a:t>      </a:t>
            </a:r>
            <a:endParaRPr lang="fr-FR" sz="2200" dirty="0"/>
          </a:p>
        </p:txBody>
      </p:sp>
    </p:spTree>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étro">
  <a:themeElements>
    <a:clrScheme name="Mé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é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é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324</TotalTime>
  <Words>2394</Words>
  <Application>Microsoft Office PowerPoint</Application>
  <PresentationFormat>Affichage à l'écran (4:3)</PresentationFormat>
  <Paragraphs>156</Paragraphs>
  <Slides>23</Slides>
  <Notes>1</Notes>
  <HiddenSlides>0</HiddenSlides>
  <MMClips>0</MMClips>
  <ScaleCrop>false</ScaleCrop>
  <HeadingPairs>
    <vt:vector size="4" baseType="variant">
      <vt:variant>
        <vt:lpstr>Thème</vt:lpstr>
      </vt:variant>
      <vt:variant>
        <vt:i4>1</vt:i4>
      </vt:variant>
      <vt:variant>
        <vt:lpstr>Titres des diapositives</vt:lpstr>
      </vt:variant>
      <vt:variant>
        <vt:i4>23</vt:i4>
      </vt:variant>
    </vt:vector>
  </HeadingPairs>
  <TitlesOfParts>
    <vt:vector size="24" baseType="lpstr">
      <vt:lpstr>Métro</vt:lpstr>
      <vt:lpstr>LA MALADIE D’AUJESZKY</vt:lpstr>
      <vt:lpstr>DEFINITION</vt:lpstr>
      <vt:lpstr>SYNONYMIE</vt:lpstr>
      <vt:lpstr>ESPECES AFFECTEES</vt:lpstr>
      <vt:lpstr>DISTRIBUTION GEOGRAPHIQUE</vt:lpstr>
      <vt:lpstr>PATHOGENIE</vt:lpstr>
      <vt:lpstr>Diapositive 7</vt:lpstr>
      <vt:lpstr>SYMPTOMES</vt:lpstr>
      <vt:lpstr>Diapositive 9</vt:lpstr>
      <vt:lpstr>Diapositive 10</vt:lpstr>
      <vt:lpstr>Diapositive 11</vt:lpstr>
      <vt:lpstr>LESIONS</vt:lpstr>
      <vt:lpstr>EPIDEMIOLOGIE</vt:lpstr>
      <vt:lpstr>Diapositive 14</vt:lpstr>
      <vt:lpstr>Diapositive 15</vt:lpstr>
      <vt:lpstr>DIAGNOSTIC</vt:lpstr>
      <vt:lpstr>Diapositive 17</vt:lpstr>
      <vt:lpstr>Diapositive 18</vt:lpstr>
      <vt:lpstr>Diapositive 19</vt:lpstr>
      <vt:lpstr>PRONOSTIC</vt:lpstr>
      <vt:lpstr>PROPHYLAXIE</vt:lpstr>
      <vt:lpstr>Diapositive 22</vt:lpstr>
      <vt:lpstr>Diapositive 23</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MALADIE D’AUJESZKY</dc:title>
  <dc:creator> </dc:creator>
  <cp:lastModifiedBy>SWEET</cp:lastModifiedBy>
  <cp:revision>45</cp:revision>
  <dcterms:created xsi:type="dcterms:W3CDTF">2008-11-16T14:53:13Z</dcterms:created>
  <dcterms:modified xsi:type="dcterms:W3CDTF">2009-01-26T19:35:21Z</dcterms:modified>
</cp:coreProperties>
</file>